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7"/>
  </p:notesMasterIdLst>
  <p:sldIdLst>
    <p:sldId id="279" r:id="rId2"/>
    <p:sldId id="257" r:id="rId3"/>
    <p:sldId id="281" r:id="rId4"/>
    <p:sldId id="282" r:id="rId5"/>
    <p:sldId id="283" r:id="rId6"/>
    <p:sldId id="284" r:id="rId7"/>
    <p:sldId id="286" r:id="rId8"/>
    <p:sldId id="287" r:id="rId9"/>
    <p:sldId id="288" r:id="rId10"/>
    <p:sldId id="256" r:id="rId11"/>
    <p:sldId id="260" r:id="rId12"/>
    <p:sldId id="280" r:id="rId13"/>
    <p:sldId id="261" r:id="rId14"/>
    <p:sldId id="275" r:id="rId15"/>
    <p:sldId id="276" r:id="rId16"/>
    <p:sldId id="290" r:id="rId17"/>
    <p:sldId id="285" r:id="rId18"/>
    <p:sldId id="274" r:id="rId19"/>
    <p:sldId id="301" r:id="rId20"/>
    <p:sldId id="303" r:id="rId21"/>
    <p:sldId id="302" r:id="rId22"/>
    <p:sldId id="300" r:id="rId23"/>
    <p:sldId id="273" r:id="rId24"/>
    <p:sldId id="293" r:id="rId25"/>
    <p:sldId id="295" r:id="rId2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14"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00.8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1,'7'4,"0"0,0 0,0-1,0 0,1 0,-1-1,1 0,11 2,2 1,20 3,0-2,0-2,0-2,74-4,67 3,-107 9,-57-6,0-1,0-1,1 0,-1-2,1 0,27-4,10-4,1 3,77 2,12 0,-45-9,25-1,493 13,-584-1,56-11,-56 6,53-2,-36 8,-29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07.48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0 160,'67'21,"-3"-15,123-4,-96-4,-59 0,0-2,0-2,0-1,-1-1,0-1,44-21,-44 17,1 1,0 1,1 2,0 1,60-6,-43 10,85-18,-91 13,1 1,78-2,219 11,-317-1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24.0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81,'42'0,"22"-1,0 3,85 14,120 22,-219-32,57 14,-66-11,1-2,61 4,-63-11,0 2,0 2,0 1,44 13,-49-10,0-1,1-1,46 0,112-8,-67-1,-69 3,35 1,155-18,-172 6,134-25,158-42,-321 69,0 3,0 1,78 3,-66 2,99-11,-25-14,-70 11,1 3,122-4,118 16,-281-1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30.3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31.55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32.3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7:33.1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11.42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0 130,'223'14,"-45"-1,80 14,-169-14,121 1,-191-14,76 0,135-17,-180 11,60 2,-18 2,-63-2,-1-1,1-1,51-18,-54 15,0 1,0 1,0 1,1 1,29-1,-28 4,0-1,0-1,40-13,-37 9,-1 2,47-5,-64 9,1 0,-1-1,-1 0,1-1,18-8,-22 7,0 2,0-1,1 1,0 0,-1 1,1 0,0 1,0 0,0 0,0 1,11 1,46 10,0-3,82-2,-16-8,188 4,-220 10,28 2,-100-12,-1 2,0 1,0 2,43 15,-42-12,-1-2,1-1,1-1,32 3,49-7,-55-3,103 14,-73-3,1-4,127-8,-65-1,-140 3,30 1,1-2,-1-2,52-10,-52 6,44-2,16-2,76-15,-136 20,1 1,-1 3,71 3,-32 1,-55-2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16.1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91,'1942'0,"-1901"-2,0-2,71-17,-71 12,-1 2,73-4,33 14,133-6,-171-9,-47 5,62-1,324 9,-398-5,-32-2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20.80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0 159,'5'4,"1"-1,-1 0,1 0,-1 0,1-1,0 0,0 0,0-1,0 1,0-1,1-1,10 1,15 3,255 36,-245-36,90 5,135-10,-97-2,-76 3,120 16,-162-11,-1-3,1-1,0-3,84-14,-25 10,-89 7,-1-1,1-1,-1-2,1 0,-1-1,36-11,-30 6,1 1,0 1,43-4,-35 6,53-15,-71 15,12-5,0 1,1 1,0 1,1 3,46-3,-56 7,0-1,0 0,-1-2,1-1,38-11,-30 6,0 2,0 1,1 2,34-1,128 6,-73 2,953-3,-1058-1,0-1,1 0,-1-1,0-1,25-10,-24 8,0 1,1 0,-1 1,25-2,324 7,-280 12,-60-8,47 3,32 5,2 0,-73-10,-1 1,60 15,-61-10,1-3,0 0,33 0,-24-5,19-1,1 4,73 12,-35 9,-64-15,0-2,44 6,145 15,-117-6,-86-21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35.3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80,'46'0,"-1"3,1 1,47 11,-35-4,1-2,0-2,0-3,1-3,-1-3,91-13,146-28,-204 23,-60 12,1 1,-1 1,43-2,762 8,-375 2,-430-3,55-11,-53 6,43-1,119 7,-174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44.64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28,'876'0,"-829"-2,53-9,45-3,-90 13,0 3,0 2,0 2,84 21,-104-19,-1-1,45 1,-48-6,0 2,-1 1,47 14,-50-12,1-1,-1-1,35 2,9 1,-13-1,-34-5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49.42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0,'24'10,"0"-2,1 0,44 7,1 0,-26-6,0-3,0-1,0-2,57-4,57 3,-71 11,-60-8,51 4,-39-6,1 2,-1 2,56 17,-56-12,1-3,0-1,51 3,-30-10,-37-1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52.1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24,'228'14,"2"-1,-158-12,89-4,-88-8,18-2,71 12,-89 2,0-3,86-12,-131 9,-4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4:46:56.1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0 132,'52'0,"5"2,0-4,98-14,-111 9,64-1,-73 7,0-1,1-2,49-13,132-29,-38 25,-127 14,-29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41CD7-C41A-42D7-AAD2-0AE1988C04D8}" type="datetimeFigureOut">
              <a:rPr lang="de-AT" smtClean="0"/>
              <a:t>21.09.2021</a:t>
            </a:fld>
            <a:endParaRPr lang="de-AT"/>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56850-342E-499A-82B3-0FEE191C1C31}" type="slidenum">
              <a:rPr lang="de-AT" smtClean="0"/>
              <a:t>‹Nr.›</a:t>
            </a:fld>
            <a:endParaRPr lang="de-AT"/>
          </a:p>
        </p:txBody>
      </p:sp>
    </p:spTree>
    <p:extLst>
      <p:ext uri="{BB962C8B-B14F-4D97-AF65-F5344CB8AC3E}">
        <p14:creationId xmlns:p14="http://schemas.microsoft.com/office/powerpoint/2010/main" val="57779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18756850-342E-499A-82B3-0FEE191C1C31}" type="slidenum">
              <a:rPr lang="de-AT" smtClean="0"/>
              <a:t>13</a:t>
            </a:fld>
            <a:endParaRPr lang="de-AT"/>
          </a:p>
        </p:txBody>
      </p:sp>
    </p:spTree>
    <p:extLst>
      <p:ext uri="{BB962C8B-B14F-4D97-AF65-F5344CB8AC3E}">
        <p14:creationId xmlns:p14="http://schemas.microsoft.com/office/powerpoint/2010/main" val="262978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Quelle: https://diercke.westermann.de/content/europa-klimazonen-nach-ihren-merkmalen-978-3-14-100382-6-75-5-1</a:t>
            </a:r>
          </a:p>
        </p:txBody>
      </p:sp>
      <p:sp>
        <p:nvSpPr>
          <p:cNvPr id="4" name="Foliennummernplatzhalter 3"/>
          <p:cNvSpPr>
            <a:spLocks noGrp="1"/>
          </p:cNvSpPr>
          <p:nvPr>
            <p:ph type="sldNum" sz="quarter" idx="5"/>
          </p:nvPr>
        </p:nvSpPr>
        <p:spPr/>
        <p:txBody>
          <a:bodyPr/>
          <a:lstStyle/>
          <a:p>
            <a:fld id="{18756850-342E-499A-82B3-0FEE191C1C31}" type="slidenum">
              <a:rPr lang="de-AT" smtClean="0"/>
              <a:t>14</a:t>
            </a:fld>
            <a:endParaRPr lang="de-AT"/>
          </a:p>
        </p:txBody>
      </p:sp>
    </p:spTree>
    <p:extLst>
      <p:ext uri="{BB962C8B-B14F-4D97-AF65-F5344CB8AC3E}">
        <p14:creationId xmlns:p14="http://schemas.microsoft.com/office/powerpoint/2010/main" val="315957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 https://kurier.at/wissen/golfstrom-verlangsamt-sich-um-15-prozent-der-norden-wird-kaelter/400019704</a:t>
            </a:r>
          </a:p>
          <a:p>
            <a:r>
              <a:rPr lang="de-AT" dirty="0"/>
              <a:t>Film: https://www.youtube.com/watch?v=8Sw4lcz7qFA</a:t>
            </a:r>
          </a:p>
        </p:txBody>
      </p:sp>
      <p:sp>
        <p:nvSpPr>
          <p:cNvPr id="4" name="Foliennummernplatzhalter 3"/>
          <p:cNvSpPr>
            <a:spLocks noGrp="1"/>
          </p:cNvSpPr>
          <p:nvPr>
            <p:ph type="sldNum" sz="quarter" idx="5"/>
          </p:nvPr>
        </p:nvSpPr>
        <p:spPr/>
        <p:txBody>
          <a:bodyPr/>
          <a:lstStyle/>
          <a:p>
            <a:fld id="{18756850-342E-499A-82B3-0FEE191C1C31}" type="slidenum">
              <a:rPr lang="de-AT" smtClean="0"/>
              <a:t>15</a:t>
            </a:fld>
            <a:endParaRPr lang="de-AT"/>
          </a:p>
        </p:txBody>
      </p:sp>
    </p:spTree>
    <p:extLst>
      <p:ext uri="{BB962C8B-B14F-4D97-AF65-F5344CB8AC3E}">
        <p14:creationId xmlns:p14="http://schemas.microsoft.com/office/powerpoint/2010/main" val="204676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 https://kurier.at/wissen/golfstrom-verlangsamt-sich-um-15-prozent-der-norden-wird-kaelter/400019704</a:t>
            </a:r>
            <a:endParaRPr lang="de-AT" dirty="0"/>
          </a:p>
        </p:txBody>
      </p:sp>
      <p:sp>
        <p:nvSpPr>
          <p:cNvPr id="4" name="Foliennummernplatzhalter 3"/>
          <p:cNvSpPr>
            <a:spLocks noGrp="1"/>
          </p:cNvSpPr>
          <p:nvPr>
            <p:ph type="sldNum" sz="quarter" idx="5"/>
          </p:nvPr>
        </p:nvSpPr>
        <p:spPr/>
        <p:txBody>
          <a:bodyPr/>
          <a:lstStyle/>
          <a:p>
            <a:fld id="{18756850-342E-499A-82B3-0FEE191C1C31}" type="slidenum">
              <a:rPr lang="de-AT" smtClean="0"/>
              <a:t>16</a:t>
            </a:fld>
            <a:endParaRPr lang="de-AT"/>
          </a:p>
        </p:txBody>
      </p:sp>
    </p:spTree>
    <p:extLst>
      <p:ext uri="{BB962C8B-B14F-4D97-AF65-F5344CB8AC3E}">
        <p14:creationId xmlns:p14="http://schemas.microsoft.com/office/powerpoint/2010/main" val="245386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 https://diercke.westermann.de/content/europa-physische-%C3%BCbersicht-978-3-14-100800-5-86-1-1 (zum Nachlesen)</a:t>
            </a:r>
            <a:endParaRPr lang="de-AT" dirty="0"/>
          </a:p>
        </p:txBody>
      </p:sp>
      <p:sp>
        <p:nvSpPr>
          <p:cNvPr id="4" name="Foliennummernplatzhalter 3"/>
          <p:cNvSpPr>
            <a:spLocks noGrp="1"/>
          </p:cNvSpPr>
          <p:nvPr>
            <p:ph type="sldNum" sz="quarter" idx="5"/>
          </p:nvPr>
        </p:nvSpPr>
        <p:spPr/>
        <p:txBody>
          <a:bodyPr/>
          <a:lstStyle/>
          <a:p>
            <a:fld id="{18756850-342E-499A-82B3-0FEE191C1C31}" type="slidenum">
              <a:rPr lang="de-AT" smtClean="0"/>
              <a:t>18</a:t>
            </a:fld>
            <a:endParaRPr lang="de-AT"/>
          </a:p>
        </p:txBody>
      </p:sp>
    </p:spTree>
    <p:extLst>
      <p:ext uri="{BB962C8B-B14F-4D97-AF65-F5344CB8AC3E}">
        <p14:creationId xmlns:p14="http://schemas.microsoft.com/office/powerpoint/2010/main" val="1489061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 https://diercke.westermann.de/content/europa-bev%C3%B6lkerungsverteilung-und-ballungsr%C3%A4ume-978-3-14-100383-3-90-2-1</a:t>
            </a:r>
            <a:endParaRPr lang="de-AT" dirty="0"/>
          </a:p>
        </p:txBody>
      </p:sp>
      <p:sp>
        <p:nvSpPr>
          <p:cNvPr id="4" name="Foliennummernplatzhalter 3"/>
          <p:cNvSpPr>
            <a:spLocks noGrp="1"/>
          </p:cNvSpPr>
          <p:nvPr>
            <p:ph type="sldNum" sz="quarter" idx="5"/>
          </p:nvPr>
        </p:nvSpPr>
        <p:spPr/>
        <p:txBody>
          <a:bodyPr/>
          <a:lstStyle/>
          <a:p>
            <a:fld id="{18756850-342E-499A-82B3-0FEE191C1C31}" type="slidenum">
              <a:rPr lang="de-AT" smtClean="0"/>
              <a:t>23</a:t>
            </a:fld>
            <a:endParaRPr lang="de-AT"/>
          </a:p>
        </p:txBody>
      </p:sp>
    </p:spTree>
    <p:extLst>
      <p:ext uri="{BB962C8B-B14F-4D97-AF65-F5344CB8AC3E}">
        <p14:creationId xmlns:p14="http://schemas.microsoft.com/office/powerpoint/2010/main" val="73486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18756850-342E-499A-82B3-0FEE191C1C31}" type="slidenum">
              <a:rPr lang="de-AT" smtClean="0"/>
              <a:t>25</a:t>
            </a:fld>
            <a:endParaRPr lang="de-AT"/>
          </a:p>
        </p:txBody>
      </p:sp>
    </p:spTree>
    <p:extLst>
      <p:ext uri="{BB962C8B-B14F-4D97-AF65-F5344CB8AC3E}">
        <p14:creationId xmlns:p14="http://schemas.microsoft.com/office/powerpoint/2010/main" val="183169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1">
        <a:schemeClr val="bg1"/>
      </p:bgRef>
    </p:bg>
    <p:spTree>
      <p:nvGrpSpPr>
        <p:cNvPr id="1" name=""/>
        <p:cNvGrpSpPr/>
        <p:nvPr/>
      </p:nvGrpSpPr>
      <p:grpSpPr>
        <a:xfrm>
          <a:off x="0" y="0"/>
          <a:ext cx="0" cy="0"/>
          <a:chOff x="0" y="0"/>
          <a:chExt cx="0" cy="0"/>
        </a:xfrm>
      </p:grpSpPr>
      <p:sp>
        <p:nvSpPr>
          <p:cNvPr id="8" name="Titel 7"/>
          <p:cNvSpPr>
            <a:spLocks noGrp="1"/>
          </p:cNvSpPr>
          <p:nvPr>
            <p:ph type="ctrTitle"/>
          </p:nvPr>
        </p:nvSpPr>
        <p:spPr>
          <a:xfrm>
            <a:off x="2286000" y="3124200"/>
            <a:ext cx="6172200" cy="1894362"/>
          </a:xfrm>
        </p:spPr>
        <p:txBody>
          <a:bodyPr/>
          <a:lstStyle>
            <a:lvl1pPr>
              <a:defRPr b="1"/>
            </a:lvl1pPr>
          </a:lstStyle>
          <a:p>
            <a:r>
              <a:rPr kumimoji="0" lang="de-DE"/>
              <a:t>Titelmasterformat durch Klicken bearbeiten</a:t>
            </a:r>
            <a:endParaRPr kumimoji="0" lang="en-US"/>
          </a:p>
        </p:txBody>
      </p:sp>
      <p:sp>
        <p:nvSpPr>
          <p:cNvPr id="9" name="Untertitel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a:t>Formatvorlage des Untertitelmasters durch Klicken bearbeiten</a:t>
            </a:r>
            <a:endParaRPr kumimoji="0" lang="en-US"/>
          </a:p>
        </p:txBody>
      </p:sp>
      <p:sp>
        <p:nvSpPr>
          <p:cNvPr id="28" name="Datumsplatzhalter 27"/>
          <p:cNvSpPr>
            <a:spLocks noGrp="1"/>
          </p:cNvSpPr>
          <p:nvPr>
            <p:ph type="dt" sz="half" idx="10"/>
          </p:nvPr>
        </p:nvSpPr>
        <p:spPr bwMode="auto">
          <a:xfrm rot="5400000">
            <a:off x="7764621" y="1174097"/>
            <a:ext cx="2286000" cy="381000"/>
          </a:xfrm>
        </p:spPr>
        <p:txBody>
          <a:bodyPr/>
          <a:lstStyle/>
          <a:p>
            <a:fld id="{DB90F21B-1E78-43CF-ACF9-5B5E6C2067D3}" type="datetimeFigureOut">
              <a:rPr lang="de-AT" smtClean="0"/>
              <a:pPr/>
              <a:t>21.09.2021</a:t>
            </a:fld>
            <a:endParaRPr lang="de-AT"/>
          </a:p>
        </p:txBody>
      </p:sp>
      <p:sp>
        <p:nvSpPr>
          <p:cNvPr id="17" name="Fußzeilenplatzhalter 16"/>
          <p:cNvSpPr>
            <a:spLocks noGrp="1"/>
          </p:cNvSpPr>
          <p:nvPr>
            <p:ph type="ftr" sz="quarter" idx="11"/>
          </p:nvPr>
        </p:nvSpPr>
        <p:spPr bwMode="auto">
          <a:xfrm rot="5400000">
            <a:off x="7077269" y="4181669"/>
            <a:ext cx="3657600" cy="384048"/>
          </a:xfrm>
        </p:spPr>
        <p:txBody>
          <a:bodyPr/>
          <a:lstStyle/>
          <a:p>
            <a:endParaRPr lang="de-AT"/>
          </a:p>
        </p:txBody>
      </p:sp>
      <p:sp>
        <p:nvSpPr>
          <p:cNvPr id="10" name="Rechteck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hteck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Gerade Verbindung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Gerade Verbindung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Gerade Verbindung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hteck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Foliennummernplatzhalter 28"/>
          <p:cNvSpPr>
            <a:spLocks noGrp="1"/>
          </p:cNvSpPr>
          <p:nvPr>
            <p:ph type="sldNum" sz="quarter" idx="12"/>
          </p:nvPr>
        </p:nvSpPr>
        <p:spPr bwMode="auto">
          <a:xfrm>
            <a:off x="1325544" y="4928702"/>
            <a:ext cx="609600" cy="517524"/>
          </a:xfrm>
        </p:spPr>
        <p:txBody>
          <a:bodyPr/>
          <a:lstStyle/>
          <a:p>
            <a:fld id="{1A07AABA-9261-4EE2-8BB4-B271C324D4F9}" type="slidenum">
              <a:rPr lang="de-AT" smtClean="0"/>
              <a:pPr/>
              <a:t>‹Nr.›</a:t>
            </a:fld>
            <a:endParaRPr lang="de-AT"/>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Datumsplatzhalter 3"/>
          <p:cNvSpPr>
            <a:spLocks noGrp="1"/>
          </p:cNvSpPr>
          <p:nvPr>
            <p:ph type="dt" sz="half" idx="10"/>
          </p:nvPr>
        </p:nvSpPr>
        <p:spPr/>
        <p:txBody>
          <a:bodyPr/>
          <a:lstStyle/>
          <a:p>
            <a:fld id="{DB90F21B-1E78-43CF-ACF9-5B5E6C2067D3}" type="datetimeFigureOut">
              <a:rPr lang="de-AT" smtClean="0"/>
              <a:pPr/>
              <a:t>21.09.2021</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1A07AABA-9261-4EE2-8BB4-B271C324D4F9}" type="slidenum">
              <a:rPr lang="de-AT" smtClean="0"/>
              <a:pPr/>
              <a:t>‹Nr.›</a:t>
            </a:fld>
            <a:endParaRPr lang="de-A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9"/>
            <a:ext cx="1676400" cy="5851525"/>
          </a:xfrm>
        </p:spPr>
        <p:txBody>
          <a:bodyPr vert="eaVert"/>
          <a:lstStyle/>
          <a:p>
            <a:r>
              <a:rPr kumimoji="0" lang="de-DE"/>
              <a:t>Titelmasterformat durch Klicken bearbeiten</a:t>
            </a:r>
            <a:endParaRPr kumimoji="0" lang="en-US"/>
          </a:p>
        </p:txBody>
      </p:sp>
      <p:sp>
        <p:nvSpPr>
          <p:cNvPr id="3" name="Vertikaler Textplatzhalter 2"/>
          <p:cNvSpPr>
            <a:spLocks noGrp="1"/>
          </p:cNvSpPr>
          <p:nvPr>
            <p:ph type="body" orient="vert" idx="1"/>
          </p:nvPr>
        </p:nvSpPr>
        <p:spPr>
          <a:xfrm>
            <a:off x="457200" y="274638"/>
            <a:ext cx="6019800" cy="5851525"/>
          </a:xfrm>
        </p:spPr>
        <p:txBody>
          <a:bodyPr vert="eaVert"/>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Datumsplatzhalter 3"/>
          <p:cNvSpPr>
            <a:spLocks noGrp="1"/>
          </p:cNvSpPr>
          <p:nvPr>
            <p:ph type="dt" sz="half" idx="10"/>
          </p:nvPr>
        </p:nvSpPr>
        <p:spPr/>
        <p:txBody>
          <a:bodyPr/>
          <a:lstStyle/>
          <a:p>
            <a:fld id="{DB90F21B-1E78-43CF-ACF9-5B5E6C2067D3}" type="datetimeFigureOut">
              <a:rPr lang="de-AT" smtClean="0"/>
              <a:pPr/>
              <a:t>21.09.2021</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1A07AABA-9261-4EE2-8BB4-B271C324D4F9}" type="slidenum">
              <a:rPr lang="de-AT" smtClean="0"/>
              <a:pPr/>
              <a:t>‹Nr.›</a:t>
            </a:fld>
            <a:endParaRPr lang="de-A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8" name="Inhaltsplatzhalter 7"/>
          <p:cNvSpPr>
            <a:spLocks noGrp="1"/>
          </p:cNvSpPr>
          <p:nvPr>
            <p:ph sz="quarter" idx="1"/>
          </p:nvPr>
        </p:nvSpPr>
        <p:spPr>
          <a:xfrm>
            <a:off x="457200" y="1600200"/>
            <a:ext cx="7467600" cy="4873752"/>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7" name="Datumsplatzhalter 6"/>
          <p:cNvSpPr>
            <a:spLocks noGrp="1"/>
          </p:cNvSpPr>
          <p:nvPr>
            <p:ph type="dt" sz="half" idx="14"/>
          </p:nvPr>
        </p:nvSpPr>
        <p:spPr/>
        <p:txBody>
          <a:bodyPr rtlCol="0"/>
          <a:lstStyle/>
          <a:p>
            <a:fld id="{DB90F21B-1E78-43CF-ACF9-5B5E6C2067D3}" type="datetimeFigureOut">
              <a:rPr lang="de-AT" smtClean="0"/>
              <a:pPr/>
              <a:t>21.09.2021</a:t>
            </a:fld>
            <a:endParaRPr lang="de-AT"/>
          </a:p>
        </p:txBody>
      </p:sp>
      <p:sp>
        <p:nvSpPr>
          <p:cNvPr id="9" name="Foliennummernplatzhalter 8"/>
          <p:cNvSpPr>
            <a:spLocks noGrp="1"/>
          </p:cNvSpPr>
          <p:nvPr>
            <p:ph type="sldNum" sz="quarter" idx="15"/>
          </p:nvPr>
        </p:nvSpPr>
        <p:spPr/>
        <p:txBody>
          <a:bodyPr rtlCol="0"/>
          <a:lstStyle/>
          <a:p>
            <a:fld id="{1A07AABA-9261-4EE2-8BB4-B271C324D4F9}" type="slidenum">
              <a:rPr lang="de-AT" smtClean="0"/>
              <a:pPr/>
              <a:t>‹Nr.›</a:t>
            </a:fld>
            <a:endParaRPr lang="de-AT"/>
          </a:p>
        </p:txBody>
      </p:sp>
      <p:sp>
        <p:nvSpPr>
          <p:cNvPr id="10" name="Fußzeilenplatzhalter 9"/>
          <p:cNvSpPr>
            <a:spLocks noGrp="1"/>
          </p:cNvSpPr>
          <p:nvPr>
            <p:ph type="ftr" sz="quarter" idx="16"/>
          </p:nvPr>
        </p:nvSpPr>
        <p:spPr/>
        <p:txBody>
          <a:bodyPr rtlCol="0"/>
          <a:lstStyle/>
          <a:p>
            <a:endParaRPr lang="de-A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286000" y="2895600"/>
            <a:ext cx="6172200" cy="2053590"/>
          </a:xfrm>
        </p:spPr>
        <p:txBody>
          <a:bodyPr/>
          <a:lstStyle>
            <a:lvl1pPr algn="l">
              <a:buNone/>
              <a:defRPr sz="3000" b="1" cap="small" baseline="0"/>
            </a:lvl1pPr>
          </a:lstStyle>
          <a:p>
            <a:r>
              <a:rPr kumimoji="0" lang="de-DE"/>
              <a:t>Titelmasterformat durch Klicken bearbeiten</a:t>
            </a:r>
            <a:endParaRPr kumimoji="0" lang="en-US"/>
          </a:p>
        </p:txBody>
      </p:sp>
      <p:sp>
        <p:nvSpPr>
          <p:cNvPr id="3" name="Textplatzhalt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a:t>Textmasterformate durch Klicken bearbeiten</a:t>
            </a:r>
          </a:p>
        </p:txBody>
      </p:sp>
      <p:sp>
        <p:nvSpPr>
          <p:cNvPr id="4" name="Datumsplatzhalter 3"/>
          <p:cNvSpPr>
            <a:spLocks noGrp="1"/>
          </p:cNvSpPr>
          <p:nvPr>
            <p:ph type="dt" sz="half" idx="10"/>
          </p:nvPr>
        </p:nvSpPr>
        <p:spPr bwMode="auto">
          <a:xfrm rot="5400000">
            <a:off x="7763256" y="1170432"/>
            <a:ext cx="2286000" cy="381000"/>
          </a:xfrm>
        </p:spPr>
        <p:txBody>
          <a:bodyPr/>
          <a:lstStyle/>
          <a:p>
            <a:fld id="{DB90F21B-1E78-43CF-ACF9-5B5E6C2067D3}" type="datetimeFigureOut">
              <a:rPr lang="de-AT" smtClean="0"/>
              <a:pPr/>
              <a:t>21.09.2021</a:t>
            </a:fld>
            <a:endParaRPr lang="de-AT"/>
          </a:p>
        </p:txBody>
      </p:sp>
      <p:sp>
        <p:nvSpPr>
          <p:cNvPr id="5" name="Fußzeilenplatzhalter 4"/>
          <p:cNvSpPr>
            <a:spLocks noGrp="1"/>
          </p:cNvSpPr>
          <p:nvPr>
            <p:ph type="ftr" sz="quarter" idx="11"/>
          </p:nvPr>
        </p:nvSpPr>
        <p:spPr bwMode="auto">
          <a:xfrm rot="5400000">
            <a:off x="7077456" y="4178808"/>
            <a:ext cx="3657600" cy="384048"/>
          </a:xfrm>
        </p:spPr>
        <p:txBody>
          <a:bodyPr/>
          <a:lstStyle/>
          <a:p>
            <a:endParaRPr lang="de-AT"/>
          </a:p>
        </p:txBody>
      </p:sp>
      <p:sp>
        <p:nvSpPr>
          <p:cNvPr id="9" name="Rechteck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Gerade Verbindung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Gerade Verbindung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hteck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Gerade Verbindung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Foliennummernplatzhalter 5"/>
          <p:cNvSpPr>
            <a:spLocks noGrp="1"/>
          </p:cNvSpPr>
          <p:nvPr>
            <p:ph type="sldNum" sz="quarter" idx="12"/>
          </p:nvPr>
        </p:nvSpPr>
        <p:spPr bwMode="auto">
          <a:xfrm>
            <a:off x="1340616" y="4928702"/>
            <a:ext cx="609600" cy="517524"/>
          </a:xfrm>
        </p:spPr>
        <p:txBody>
          <a:bodyPr/>
          <a:lstStyle/>
          <a:p>
            <a:fld id="{1A07AABA-9261-4EE2-8BB4-B271C324D4F9}" type="slidenum">
              <a:rPr lang="de-AT" smtClean="0"/>
              <a:pPr/>
              <a:t>‹Nr.›</a:t>
            </a:fld>
            <a:endParaRPr lang="de-AT"/>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5" name="Datumsplatzhalter 4"/>
          <p:cNvSpPr>
            <a:spLocks noGrp="1"/>
          </p:cNvSpPr>
          <p:nvPr>
            <p:ph type="dt" sz="half" idx="10"/>
          </p:nvPr>
        </p:nvSpPr>
        <p:spPr/>
        <p:txBody>
          <a:bodyPr/>
          <a:lstStyle/>
          <a:p>
            <a:fld id="{DB90F21B-1E78-43CF-ACF9-5B5E6C2067D3}" type="datetimeFigureOut">
              <a:rPr lang="de-AT" smtClean="0"/>
              <a:pPr/>
              <a:t>21.09.2021</a:t>
            </a:fld>
            <a:endParaRPr lang="de-AT"/>
          </a:p>
        </p:txBody>
      </p:sp>
      <p:sp>
        <p:nvSpPr>
          <p:cNvPr id="6" name="Fußzeilenplatzhalter 5"/>
          <p:cNvSpPr>
            <a:spLocks noGrp="1"/>
          </p:cNvSpPr>
          <p:nvPr>
            <p:ph type="ftr" sz="quarter" idx="11"/>
          </p:nvPr>
        </p:nvSpPr>
        <p:spPr/>
        <p:txBody>
          <a:bodyPr/>
          <a:lstStyle/>
          <a:p>
            <a:endParaRPr lang="de-AT"/>
          </a:p>
        </p:txBody>
      </p:sp>
      <p:sp>
        <p:nvSpPr>
          <p:cNvPr id="7" name="Foliennummernplatzhalter 6"/>
          <p:cNvSpPr>
            <a:spLocks noGrp="1"/>
          </p:cNvSpPr>
          <p:nvPr>
            <p:ph type="sldNum" sz="quarter" idx="12"/>
          </p:nvPr>
        </p:nvSpPr>
        <p:spPr/>
        <p:txBody>
          <a:bodyPr/>
          <a:lstStyle/>
          <a:p>
            <a:fld id="{1A07AABA-9261-4EE2-8BB4-B271C324D4F9}" type="slidenum">
              <a:rPr lang="de-AT" smtClean="0"/>
              <a:pPr/>
              <a:t>‹Nr.›</a:t>
            </a:fld>
            <a:endParaRPr lang="de-AT"/>
          </a:p>
        </p:txBody>
      </p:sp>
      <p:sp>
        <p:nvSpPr>
          <p:cNvPr id="9" name="Inhaltsplatzhalter 8"/>
          <p:cNvSpPr>
            <a:spLocks noGrp="1"/>
          </p:cNvSpPr>
          <p:nvPr>
            <p:ph sz="quarter" idx="1"/>
          </p:nvPr>
        </p:nvSpPr>
        <p:spPr>
          <a:xfrm>
            <a:off x="457200" y="1600200"/>
            <a:ext cx="3657600" cy="4572000"/>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11" name="Inhaltsplatzhalter 10"/>
          <p:cNvSpPr>
            <a:spLocks noGrp="1"/>
          </p:cNvSpPr>
          <p:nvPr>
            <p:ph sz="quarter" idx="2"/>
          </p:nvPr>
        </p:nvSpPr>
        <p:spPr>
          <a:xfrm>
            <a:off x="4270248" y="1600200"/>
            <a:ext cx="3657600" cy="4572000"/>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7543800" cy="1143000"/>
          </a:xfrm>
        </p:spPr>
        <p:txBody>
          <a:bodyPr anchor="b"/>
          <a:lstStyle>
            <a:lvl1pPr>
              <a:defRPr/>
            </a:lvl1pPr>
          </a:lstStyle>
          <a:p>
            <a:r>
              <a:rPr kumimoji="0" lang="de-DE"/>
              <a:t>Titelmasterformat durch Klicken bearbeiten</a:t>
            </a:r>
            <a:endParaRPr kumimoji="0" lang="en-US"/>
          </a:p>
        </p:txBody>
      </p:sp>
      <p:sp>
        <p:nvSpPr>
          <p:cNvPr id="7" name="Datumsplatzhalter 6"/>
          <p:cNvSpPr>
            <a:spLocks noGrp="1"/>
          </p:cNvSpPr>
          <p:nvPr>
            <p:ph type="dt" sz="half" idx="10"/>
          </p:nvPr>
        </p:nvSpPr>
        <p:spPr/>
        <p:txBody>
          <a:bodyPr/>
          <a:lstStyle/>
          <a:p>
            <a:fld id="{DB90F21B-1E78-43CF-ACF9-5B5E6C2067D3}" type="datetimeFigureOut">
              <a:rPr lang="de-AT" smtClean="0"/>
              <a:pPr/>
              <a:t>21.09.2021</a:t>
            </a:fld>
            <a:endParaRPr lang="de-AT"/>
          </a:p>
        </p:txBody>
      </p:sp>
      <p:sp>
        <p:nvSpPr>
          <p:cNvPr id="8" name="Fußzeilenplatzhalter 7"/>
          <p:cNvSpPr>
            <a:spLocks noGrp="1"/>
          </p:cNvSpPr>
          <p:nvPr>
            <p:ph type="ftr" sz="quarter" idx="11"/>
          </p:nvPr>
        </p:nvSpPr>
        <p:spPr/>
        <p:txBody>
          <a:bodyPr/>
          <a:lstStyle/>
          <a:p>
            <a:endParaRPr lang="de-AT"/>
          </a:p>
        </p:txBody>
      </p:sp>
      <p:sp>
        <p:nvSpPr>
          <p:cNvPr id="9" name="Foliennummernplatzhalter 8"/>
          <p:cNvSpPr>
            <a:spLocks noGrp="1"/>
          </p:cNvSpPr>
          <p:nvPr>
            <p:ph type="sldNum" sz="quarter" idx="12"/>
          </p:nvPr>
        </p:nvSpPr>
        <p:spPr/>
        <p:txBody>
          <a:bodyPr/>
          <a:lstStyle/>
          <a:p>
            <a:fld id="{1A07AABA-9261-4EE2-8BB4-B271C324D4F9}" type="slidenum">
              <a:rPr lang="de-AT" smtClean="0"/>
              <a:pPr/>
              <a:t>‹Nr.›</a:t>
            </a:fld>
            <a:endParaRPr lang="de-AT"/>
          </a:p>
        </p:txBody>
      </p:sp>
      <p:sp>
        <p:nvSpPr>
          <p:cNvPr id="11" name="Inhaltsplatzhalter 10"/>
          <p:cNvSpPr>
            <a:spLocks noGrp="1"/>
          </p:cNvSpPr>
          <p:nvPr>
            <p:ph sz="quarter" idx="2"/>
          </p:nvPr>
        </p:nvSpPr>
        <p:spPr>
          <a:xfrm>
            <a:off x="457200" y="2362200"/>
            <a:ext cx="3657600" cy="3886200"/>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13" name="Inhaltsplatzhalter 12"/>
          <p:cNvSpPr>
            <a:spLocks noGrp="1"/>
          </p:cNvSpPr>
          <p:nvPr>
            <p:ph sz="quarter" idx="4"/>
          </p:nvPr>
        </p:nvSpPr>
        <p:spPr>
          <a:xfrm>
            <a:off x="4371975" y="2362200"/>
            <a:ext cx="3657600" cy="3886200"/>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12" name="Textplatzhalt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a:t>Textmasterformate durch Klicken bearbeiten</a:t>
            </a:r>
          </a:p>
        </p:txBody>
      </p:sp>
      <p:sp>
        <p:nvSpPr>
          <p:cNvPr id="14" name="Textplatzhalt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a:t>Textmasterformate durch Klicken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6" name="Datumsplatzhalter 5"/>
          <p:cNvSpPr>
            <a:spLocks noGrp="1"/>
          </p:cNvSpPr>
          <p:nvPr>
            <p:ph type="dt" sz="half" idx="10"/>
          </p:nvPr>
        </p:nvSpPr>
        <p:spPr/>
        <p:txBody>
          <a:bodyPr rtlCol="0"/>
          <a:lstStyle/>
          <a:p>
            <a:fld id="{DB90F21B-1E78-43CF-ACF9-5B5E6C2067D3}" type="datetimeFigureOut">
              <a:rPr lang="de-AT" smtClean="0"/>
              <a:pPr/>
              <a:t>21.09.2021</a:t>
            </a:fld>
            <a:endParaRPr lang="de-AT"/>
          </a:p>
        </p:txBody>
      </p:sp>
      <p:sp>
        <p:nvSpPr>
          <p:cNvPr id="7" name="Foliennummernplatzhalter 6"/>
          <p:cNvSpPr>
            <a:spLocks noGrp="1"/>
          </p:cNvSpPr>
          <p:nvPr>
            <p:ph type="sldNum" sz="quarter" idx="11"/>
          </p:nvPr>
        </p:nvSpPr>
        <p:spPr/>
        <p:txBody>
          <a:bodyPr rtlCol="0"/>
          <a:lstStyle/>
          <a:p>
            <a:fld id="{1A07AABA-9261-4EE2-8BB4-B271C324D4F9}" type="slidenum">
              <a:rPr lang="de-AT" smtClean="0"/>
              <a:pPr/>
              <a:t>‹Nr.›</a:t>
            </a:fld>
            <a:endParaRPr lang="de-AT"/>
          </a:p>
        </p:txBody>
      </p:sp>
      <p:sp>
        <p:nvSpPr>
          <p:cNvPr id="8" name="Fußzeilenplatzhalter 7"/>
          <p:cNvSpPr>
            <a:spLocks noGrp="1"/>
          </p:cNvSpPr>
          <p:nvPr>
            <p:ph type="ftr" sz="quarter" idx="12"/>
          </p:nvPr>
        </p:nvSpPr>
        <p:spPr/>
        <p:txBody>
          <a:bodyPr rtlCol="0"/>
          <a:lstStyle/>
          <a:p>
            <a:endParaRPr lang="de-A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B90F21B-1E78-43CF-ACF9-5B5E6C2067D3}" type="datetimeFigureOut">
              <a:rPr lang="de-AT" smtClean="0"/>
              <a:pPr/>
              <a:t>21.09.2021</a:t>
            </a:fld>
            <a:endParaRPr lang="de-AT"/>
          </a:p>
        </p:txBody>
      </p:sp>
      <p:sp>
        <p:nvSpPr>
          <p:cNvPr id="3" name="Fußzeilenplatzhalter 2"/>
          <p:cNvSpPr>
            <a:spLocks noGrp="1"/>
          </p:cNvSpPr>
          <p:nvPr>
            <p:ph type="ftr" sz="quarter" idx="11"/>
          </p:nvPr>
        </p:nvSpPr>
        <p:spPr/>
        <p:txBody>
          <a:bodyPr/>
          <a:lstStyle/>
          <a:p>
            <a:endParaRPr lang="de-AT"/>
          </a:p>
        </p:txBody>
      </p:sp>
      <p:sp>
        <p:nvSpPr>
          <p:cNvPr id="4" name="Foliennummernplatzhalter 3"/>
          <p:cNvSpPr>
            <a:spLocks noGrp="1"/>
          </p:cNvSpPr>
          <p:nvPr>
            <p:ph type="sldNum" sz="quarter" idx="12"/>
          </p:nvPr>
        </p:nvSpPr>
        <p:spPr/>
        <p:txBody>
          <a:bodyPr/>
          <a:lstStyle/>
          <a:p>
            <a:fld id="{1A07AABA-9261-4EE2-8BB4-B271C324D4F9}" type="slidenum">
              <a:rPr lang="de-AT" smtClean="0"/>
              <a:pPr/>
              <a:t>‹Nr.›</a:t>
            </a:fld>
            <a:endParaRPr lang="de-A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1">
        <a:schemeClr val="bg1"/>
      </p:bgRef>
    </p:bg>
    <p:spTree>
      <p:nvGrpSpPr>
        <p:cNvPr id="1" name=""/>
        <p:cNvGrpSpPr/>
        <p:nvPr/>
      </p:nvGrpSpPr>
      <p:grpSpPr>
        <a:xfrm>
          <a:off x="0" y="0"/>
          <a:ext cx="0" cy="0"/>
          <a:chOff x="0" y="0"/>
          <a:chExt cx="0" cy="0"/>
        </a:xfrm>
      </p:grpSpPr>
      <p:sp>
        <p:nvSpPr>
          <p:cNvPr id="10" name="Gerade Verbindung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el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de-DE"/>
              <a:t>Titelmasterformat durch Klicken bearbeiten</a:t>
            </a:r>
            <a:endParaRPr kumimoji="0" lang="en-US"/>
          </a:p>
        </p:txBody>
      </p:sp>
      <p:sp>
        <p:nvSpPr>
          <p:cNvPr id="3" name="Textplatzhalt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de-DE"/>
              <a:t>Textmasterformate durch Klicken bearbeiten</a:t>
            </a:r>
          </a:p>
        </p:txBody>
      </p:sp>
      <p:sp>
        <p:nvSpPr>
          <p:cNvPr id="8" name="Gerade Verbindung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Gerade Verbindung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Gerade Verbindung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hteck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nhaltsplatzhalter 17"/>
          <p:cNvSpPr>
            <a:spLocks noGrp="1"/>
          </p:cNvSpPr>
          <p:nvPr>
            <p:ph sz="quarter" idx="1"/>
          </p:nvPr>
        </p:nvSpPr>
        <p:spPr>
          <a:xfrm>
            <a:off x="304800" y="274320"/>
            <a:ext cx="5638800" cy="6327648"/>
          </a:xfrm>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21" name="Datumsplatzhalter 20"/>
          <p:cNvSpPr>
            <a:spLocks noGrp="1"/>
          </p:cNvSpPr>
          <p:nvPr>
            <p:ph type="dt" sz="half" idx="14"/>
          </p:nvPr>
        </p:nvSpPr>
        <p:spPr/>
        <p:txBody>
          <a:bodyPr rtlCol="0"/>
          <a:lstStyle/>
          <a:p>
            <a:fld id="{DB90F21B-1E78-43CF-ACF9-5B5E6C2067D3}" type="datetimeFigureOut">
              <a:rPr lang="de-AT" smtClean="0"/>
              <a:pPr/>
              <a:t>21.09.2021</a:t>
            </a:fld>
            <a:endParaRPr lang="de-AT"/>
          </a:p>
        </p:txBody>
      </p:sp>
      <p:sp>
        <p:nvSpPr>
          <p:cNvPr id="22" name="Foliennummernplatzhalter 21"/>
          <p:cNvSpPr>
            <a:spLocks noGrp="1"/>
          </p:cNvSpPr>
          <p:nvPr>
            <p:ph type="sldNum" sz="quarter" idx="15"/>
          </p:nvPr>
        </p:nvSpPr>
        <p:spPr/>
        <p:txBody>
          <a:bodyPr rtlCol="0"/>
          <a:lstStyle/>
          <a:p>
            <a:fld id="{1A07AABA-9261-4EE2-8BB4-B271C324D4F9}" type="slidenum">
              <a:rPr lang="de-AT" smtClean="0"/>
              <a:pPr/>
              <a:t>‹Nr.›</a:t>
            </a:fld>
            <a:endParaRPr lang="de-AT"/>
          </a:p>
        </p:txBody>
      </p:sp>
      <p:sp>
        <p:nvSpPr>
          <p:cNvPr id="23" name="Fußzeilenplatzhalter 22"/>
          <p:cNvSpPr>
            <a:spLocks noGrp="1"/>
          </p:cNvSpPr>
          <p:nvPr>
            <p:ph type="ftr" sz="quarter" idx="16"/>
          </p:nvPr>
        </p:nvSpPr>
        <p:spPr/>
        <p:txBody>
          <a:bodyPr rtlCol="0"/>
          <a:lstStyle/>
          <a:p>
            <a:endParaRPr lang="de-AT"/>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Gerade Verbindung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el 1"/>
          <p:cNvSpPr>
            <a:spLocks noGrp="1"/>
          </p:cNvSpPr>
          <p:nvPr>
            <p:ph type="title"/>
          </p:nvPr>
        </p:nvSpPr>
        <p:spPr>
          <a:xfrm rot="5400000">
            <a:off x="3350133" y="3200400"/>
            <a:ext cx="6309360" cy="457200"/>
          </a:xfrm>
        </p:spPr>
        <p:txBody>
          <a:bodyPr anchor="b"/>
          <a:lstStyle>
            <a:lvl1pPr algn="l">
              <a:buNone/>
              <a:defRPr sz="2000" b="1"/>
            </a:lvl1pPr>
          </a:lstStyle>
          <a:p>
            <a:r>
              <a:rPr kumimoji="0" lang="de-DE"/>
              <a:t>Titelmasterformat durch Klicken bearbeiten</a:t>
            </a:r>
            <a:endParaRPr kumimoji="0" lang="en-US"/>
          </a:p>
        </p:txBody>
      </p:sp>
      <p:sp>
        <p:nvSpPr>
          <p:cNvPr id="3" name="Bildplatzhalt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de-DE"/>
              <a:t>Bild durch Klicken auf Symbol hinzufügen</a:t>
            </a:r>
            <a:endParaRPr kumimoji="0" lang="en-US" dirty="0"/>
          </a:p>
        </p:txBody>
      </p:sp>
      <p:sp>
        <p:nvSpPr>
          <p:cNvPr id="4" name="Textplatzhalt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de-DE"/>
              <a:t>Textmasterformate durch Klicken bearbeiten</a:t>
            </a:r>
          </a:p>
        </p:txBody>
      </p:sp>
      <p:sp>
        <p:nvSpPr>
          <p:cNvPr id="10" name="Gerade Verbindung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hteck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Gerade Verbindung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Gerade Verbindung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Gerade Verbindung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umsplatzhalter 16"/>
          <p:cNvSpPr>
            <a:spLocks noGrp="1"/>
          </p:cNvSpPr>
          <p:nvPr>
            <p:ph type="dt" sz="half" idx="10"/>
          </p:nvPr>
        </p:nvSpPr>
        <p:spPr/>
        <p:txBody>
          <a:bodyPr rtlCol="0"/>
          <a:lstStyle/>
          <a:p>
            <a:fld id="{DB90F21B-1E78-43CF-ACF9-5B5E6C2067D3}" type="datetimeFigureOut">
              <a:rPr lang="de-AT" smtClean="0"/>
              <a:pPr/>
              <a:t>21.09.2021</a:t>
            </a:fld>
            <a:endParaRPr lang="de-AT"/>
          </a:p>
        </p:txBody>
      </p:sp>
      <p:sp>
        <p:nvSpPr>
          <p:cNvPr id="18" name="Foliennummernplatzhalter 17"/>
          <p:cNvSpPr>
            <a:spLocks noGrp="1"/>
          </p:cNvSpPr>
          <p:nvPr>
            <p:ph type="sldNum" sz="quarter" idx="11"/>
          </p:nvPr>
        </p:nvSpPr>
        <p:spPr/>
        <p:txBody>
          <a:bodyPr rtlCol="0"/>
          <a:lstStyle/>
          <a:p>
            <a:fld id="{1A07AABA-9261-4EE2-8BB4-B271C324D4F9}" type="slidenum">
              <a:rPr lang="de-AT" smtClean="0"/>
              <a:pPr/>
              <a:t>‹Nr.›</a:t>
            </a:fld>
            <a:endParaRPr lang="de-AT"/>
          </a:p>
        </p:txBody>
      </p:sp>
      <p:sp>
        <p:nvSpPr>
          <p:cNvPr id="21" name="Fußzeilenplatzhalter 20"/>
          <p:cNvSpPr>
            <a:spLocks noGrp="1"/>
          </p:cNvSpPr>
          <p:nvPr>
            <p:ph type="ftr" sz="quarter" idx="12"/>
          </p:nvPr>
        </p:nvSpPr>
        <p:spPr/>
        <p:txBody>
          <a:bodyPr rtlCol="0"/>
          <a:lstStyle/>
          <a:p>
            <a:endParaRPr lang="de-A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Gerade Verbindung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elplatzhalter 21"/>
          <p:cNvSpPr>
            <a:spLocks noGrp="1"/>
          </p:cNvSpPr>
          <p:nvPr>
            <p:ph type="title"/>
          </p:nvPr>
        </p:nvSpPr>
        <p:spPr>
          <a:xfrm>
            <a:off x="457200" y="274638"/>
            <a:ext cx="7467600" cy="1143000"/>
          </a:xfrm>
          <a:prstGeom prst="rect">
            <a:avLst/>
          </a:prstGeom>
        </p:spPr>
        <p:txBody>
          <a:bodyPr vert="horz" anchor="b">
            <a:normAutofit/>
          </a:bodyPr>
          <a:lstStyle/>
          <a:p>
            <a:r>
              <a:rPr kumimoji="0" lang="de-DE"/>
              <a:t>Titelmasterformat durch Klicken bearbeiten</a:t>
            </a:r>
            <a:endParaRPr kumimoji="0" lang="en-US"/>
          </a:p>
        </p:txBody>
      </p:sp>
      <p:sp>
        <p:nvSpPr>
          <p:cNvPr id="13" name="Textplatzhalt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de-DE"/>
              <a:t>Textmasterformate durch Klicken bearbeiten</a:t>
            </a:r>
          </a:p>
          <a:p>
            <a:pPr lvl="1" eaLnBrk="1" latinLnBrk="0" hangingPunct="1"/>
            <a:r>
              <a:rPr kumimoji="0" lang="de-DE"/>
              <a:t>Zweite Ebene</a:t>
            </a:r>
          </a:p>
          <a:p>
            <a:pPr lvl="2" eaLnBrk="1" latinLnBrk="0" hangingPunct="1"/>
            <a:r>
              <a:rPr kumimoji="0" lang="de-DE"/>
              <a:t>Dritte Ebene</a:t>
            </a:r>
          </a:p>
          <a:p>
            <a:pPr lvl="3" eaLnBrk="1" latinLnBrk="0" hangingPunct="1"/>
            <a:r>
              <a:rPr kumimoji="0" lang="de-DE"/>
              <a:t>Vierte Ebene</a:t>
            </a:r>
          </a:p>
          <a:p>
            <a:pPr lvl="4" eaLnBrk="1" latinLnBrk="0" hangingPunct="1"/>
            <a:r>
              <a:rPr kumimoji="0" lang="de-DE"/>
              <a:t>Fünfte Ebene</a:t>
            </a:r>
            <a:endParaRPr kumimoji="0" lang="en-US"/>
          </a:p>
        </p:txBody>
      </p:sp>
      <p:sp>
        <p:nvSpPr>
          <p:cNvPr id="14" name="Datumsplatzhalt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B90F21B-1E78-43CF-ACF9-5B5E6C2067D3}" type="datetimeFigureOut">
              <a:rPr lang="de-AT" smtClean="0"/>
              <a:pPr/>
              <a:t>21.09.2021</a:t>
            </a:fld>
            <a:endParaRPr lang="de-AT"/>
          </a:p>
        </p:txBody>
      </p:sp>
      <p:sp>
        <p:nvSpPr>
          <p:cNvPr id="3" name="Fußzeilenplatzhalt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de-AT"/>
          </a:p>
        </p:txBody>
      </p:sp>
      <p:sp>
        <p:nvSpPr>
          <p:cNvPr id="7" name="Gerade Verbindung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Gerade Verbindung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hteck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Foliennummernplatzhalt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A07AABA-9261-4EE2-8BB4-B271C324D4F9}" type="slidenum">
              <a:rPr lang="de-AT" smtClean="0"/>
              <a:pPr/>
              <a:t>‹Nr.›</a:t>
            </a:fld>
            <a:endParaRPr lang="de-AT"/>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8.png"/><Relationship Id="rId18" Type="http://schemas.openxmlformats.org/officeDocument/2006/relationships/customXml" Target="../ink/ink8.xml"/><Relationship Id="rId26" Type="http://schemas.openxmlformats.org/officeDocument/2006/relationships/image" Target="../media/image19.png"/><Relationship Id="rId3" Type="http://schemas.openxmlformats.org/officeDocument/2006/relationships/image" Target="../media/image21.png"/><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customXml" Target="../ink/ink5.xml"/><Relationship Id="rId17" Type="http://schemas.openxmlformats.org/officeDocument/2006/relationships/image" Target="../media/image30.png"/><Relationship Id="rId25" Type="http://schemas.openxmlformats.org/officeDocument/2006/relationships/image" Target="../media/image34.png"/><Relationship Id="rId2" Type="http://schemas.openxmlformats.org/officeDocument/2006/relationships/image" Target="../media/image20.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7.png"/><Relationship Id="rId24" Type="http://schemas.openxmlformats.org/officeDocument/2006/relationships/customXml" Target="../ink/ink11.xml"/><Relationship Id="rId5" Type="http://schemas.openxmlformats.org/officeDocument/2006/relationships/image" Target="../media/image24.png"/><Relationship Id="rId15" Type="http://schemas.openxmlformats.org/officeDocument/2006/relationships/image" Target="../media/image29.png"/><Relationship Id="rId23" Type="http://schemas.openxmlformats.org/officeDocument/2006/relationships/image" Target="../media/image33.png"/><Relationship Id="rId10" Type="http://schemas.openxmlformats.org/officeDocument/2006/relationships/customXml" Target="../ink/ink4.xml"/><Relationship Id="rId19" Type="http://schemas.openxmlformats.org/officeDocument/2006/relationships/image" Target="../media/image31.png"/><Relationship Id="rId4" Type="http://schemas.openxmlformats.org/officeDocument/2006/relationships/customXml" Target="../ink/ink1.xml"/><Relationship Id="rId9" Type="http://schemas.openxmlformats.org/officeDocument/2006/relationships/image" Target="../media/image26.png"/><Relationship Id="rId14" Type="http://schemas.openxmlformats.org/officeDocument/2006/relationships/customXml" Target="../ink/ink6.xml"/><Relationship Id="rId22" Type="http://schemas.openxmlformats.org/officeDocument/2006/relationships/customXml" Target="../ink/ink10.xml"/></Relationships>
</file>

<file path=ppt/slides/_rels/slide21.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customXml" Target="../ink/ink1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customXml" Target="../ink/ink1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35696" y="1844824"/>
            <a:ext cx="6532240" cy="1390306"/>
          </a:xfrm>
        </p:spPr>
        <p:txBody>
          <a:bodyPr>
            <a:normAutofit/>
          </a:bodyPr>
          <a:lstStyle/>
          <a:p>
            <a:r>
              <a:rPr lang="de-AT" sz="4500" dirty="0">
                <a:latin typeface="Arial Black" pitchFamily="34" charset="0"/>
              </a:rPr>
              <a:t>GRENZEN EUROPAS</a:t>
            </a:r>
          </a:p>
        </p:txBody>
      </p:sp>
    </p:spTree>
    <p:extLst>
      <p:ext uri="{BB962C8B-B14F-4D97-AF65-F5344CB8AC3E}">
        <p14:creationId xmlns:p14="http://schemas.microsoft.com/office/powerpoint/2010/main" val="65759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35696" y="1844824"/>
            <a:ext cx="6532240" cy="1390306"/>
          </a:xfrm>
        </p:spPr>
        <p:txBody>
          <a:bodyPr>
            <a:normAutofit/>
          </a:bodyPr>
          <a:lstStyle/>
          <a:p>
            <a:r>
              <a:rPr lang="de-AT" sz="4500" dirty="0">
                <a:latin typeface="Arial Black" pitchFamily="34" charset="0"/>
              </a:rPr>
              <a:t>Europas Naturraum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b="1" dirty="0"/>
              <a:t>Naturlandschaftstypen Europas</a:t>
            </a:r>
          </a:p>
        </p:txBody>
      </p:sp>
      <p:sp>
        <p:nvSpPr>
          <p:cNvPr id="3" name="Inhaltsplatzhalter 2"/>
          <p:cNvSpPr>
            <a:spLocks noGrp="1"/>
          </p:cNvSpPr>
          <p:nvPr>
            <p:ph sz="quarter" idx="1"/>
          </p:nvPr>
        </p:nvSpPr>
        <p:spPr>
          <a:xfrm>
            <a:off x="457200" y="1484784"/>
            <a:ext cx="8147248" cy="4989168"/>
          </a:xfrm>
        </p:spPr>
        <p:txBody>
          <a:bodyPr>
            <a:normAutofit/>
          </a:bodyPr>
          <a:lstStyle/>
          <a:p>
            <a:r>
              <a:rPr lang="de-AT" dirty="0"/>
              <a:t>Geografisch ist ein Teil des Großkontinents Eurasiens!</a:t>
            </a:r>
          </a:p>
          <a:p>
            <a:r>
              <a:rPr lang="de-AT" sz="2400" dirty="0"/>
              <a:t>Europa zählt zu den am dichtesten besiedelten Regionen der Erde</a:t>
            </a:r>
          </a:p>
          <a:p>
            <a:pPr>
              <a:buNone/>
            </a:pPr>
            <a:endParaRPr lang="de-AT" dirty="0"/>
          </a:p>
          <a:p>
            <a:r>
              <a:rPr lang="de-AT" dirty="0"/>
              <a:t>Mit Ausnahme des osteuropäisch- russischen</a:t>
            </a:r>
          </a:p>
          <a:p>
            <a:pPr>
              <a:buNone/>
            </a:pPr>
            <a:r>
              <a:rPr lang="de-AT" dirty="0"/>
              <a:t>Raumes wechseln einander immer wieder Fluss-</a:t>
            </a:r>
          </a:p>
          <a:p>
            <a:pPr>
              <a:buNone/>
            </a:pPr>
            <a:r>
              <a:rPr lang="de-AT" dirty="0"/>
              <a:t>und Küstenebenen mit zahlreichen Mittel- und</a:t>
            </a:r>
          </a:p>
          <a:p>
            <a:pPr>
              <a:buNone/>
            </a:pPr>
            <a:r>
              <a:rPr lang="de-AT" dirty="0"/>
              <a:t>Hochgebirgen ab.</a:t>
            </a:r>
          </a:p>
          <a:p>
            <a:pPr>
              <a:buNone/>
            </a:pPr>
            <a:endParaRPr lang="de-AT" dirty="0"/>
          </a:p>
          <a:p>
            <a:r>
              <a:rPr lang="de-AT" dirty="0"/>
              <a:t>Naturlandschaftstypen Europas (siehe Buch S.274)</a:t>
            </a:r>
          </a:p>
          <a:p>
            <a:pPr>
              <a:buNone/>
            </a:pPr>
            <a:endParaRPr lang="de-AT" dirty="0"/>
          </a:p>
          <a:p>
            <a:pPr>
              <a:buNone/>
            </a:pPr>
            <a:endParaRPr lang="de-A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cilogs.de/blogs/gallery/28/MontBlanc_Blog.jpg"/>
          <p:cNvPicPr>
            <a:picLocks noChangeAspect="1" noChangeArrowheads="1"/>
          </p:cNvPicPr>
          <p:nvPr/>
        </p:nvPicPr>
        <p:blipFill>
          <a:blip r:embed="rId2" cstate="print"/>
          <a:srcRect/>
          <a:stretch>
            <a:fillRect/>
          </a:stretch>
        </p:blipFill>
        <p:spPr bwMode="auto">
          <a:xfrm>
            <a:off x="0" y="0"/>
            <a:ext cx="4927090" cy="3495655"/>
          </a:xfrm>
          <a:prstGeom prst="rect">
            <a:avLst/>
          </a:prstGeom>
          <a:noFill/>
        </p:spPr>
      </p:pic>
      <p:sp>
        <p:nvSpPr>
          <p:cNvPr id="1032" name="AutoShape 8"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1034" name="AutoShape 10"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2" name="Textfeld 1">
            <a:extLst>
              <a:ext uri="{FF2B5EF4-FFF2-40B4-BE49-F238E27FC236}">
                <a16:creationId xmlns:a16="http://schemas.microsoft.com/office/drawing/2014/main" id="{88A6DD7E-70D1-4BAA-82FD-28B0888CC275}"/>
              </a:ext>
            </a:extLst>
          </p:cNvPr>
          <p:cNvSpPr txBox="1"/>
          <p:nvPr/>
        </p:nvSpPr>
        <p:spPr>
          <a:xfrm>
            <a:off x="810159" y="143099"/>
            <a:ext cx="2962736" cy="923330"/>
          </a:xfrm>
          <a:prstGeom prst="rect">
            <a:avLst/>
          </a:prstGeom>
          <a:noFill/>
        </p:spPr>
        <p:txBody>
          <a:bodyPr wrap="square" rtlCol="0">
            <a:spAutoFit/>
          </a:bodyPr>
          <a:lstStyle/>
          <a:p>
            <a:r>
              <a:rPr lang="de-DE" b="1" dirty="0"/>
              <a:t>Hochgebirge</a:t>
            </a:r>
            <a:r>
              <a:rPr lang="de-DE" dirty="0"/>
              <a:t>(z.B. Alpen, Karpaten) – Gebirge mit mind. 2000 m Höhe</a:t>
            </a:r>
            <a:endParaRPr lang="de-AT" dirty="0"/>
          </a:p>
        </p:txBody>
      </p:sp>
      <p:pic>
        <p:nvPicPr>
          <p:cNvPr id="8" name="Grafik 7">
            <a:extLst>
              <a:ext uri="{FF2B5EF4-FFF2-40B4-BE49-F238E27FC236}">
                <a16:creationId xmlns:a16="http://schemas.microsoft.com/office/drawing/2014/main" id="{C58BE346-9CD6-4137-9CBA-7402B6D45EA8}"/>
              </a:ext>
            </a:extLst>
          </p:cNvPr>
          <p:cNvPicPr>
            <a:picLocks noChangeAspect="1"/>
          </p:cNvPicPr>
          <p:nvPr/>
        </p:nvPicPr>
        <p:blipFill>
          <a:blip r:embed="rId3"/>
          <a:stretch>
            <a:fillRect/>
          </a:stretch>
        </p:blipFill>
        <p:spPr>
          <a:xfrm>
            <a:off x="-2239" y="4390047"/>
            <a:ext cx="4790108" cy="2539557"/>
          </a:xfrm>
          <a:prstGeom prst="rect">
            <a:avLst/>
          </a:prstGeom>
        </p:spPr>
      </p:pic>
      <p:pic>
        <p:nvPicPr>
          <p:cNvPr id="13" name="Grafik 12">
            <a:extLst>
              <a:ext uri="{FF2B5EF4-FFF2-40B4-BE49-F238E27FC236}">
                <a16:creationId xmlns:a16="http://schemas.microsoft.com/office/drawing/2014/main" id="{3A216106-5268-4E68-9CB8-2D04A62D9911}"/>
              </a:ext>
            </a:extLst>
          </p:cNvPr>
          <p:cNvPicPr>
            <a:picLocks noChangeAspect="1"/>
          </p:cNvPicPr>
          <p:nvPr/>
        </p:nvPicPr>
        <p:blipFill>
          <a:blip r:embed="rId4"/>
          <a:stretch>
            <a:fillRect/>
          </a:stretch>
        </p:blipFill>
        <p:spPr>
          <a:xfrm>
            <a:off x="4974069" y="-37744"/>
            <a:ext cx="3881043" cy="2937244"/>
          </a:xfrm>
          <a:prstGeom prst="rect">
            <a:avLst/>
          </a:prstGeom>
        </p:spPr>
      </p:pic>
      <p:sp>
        <p:nvSpPr>
          <p:cNvPr id="10" name="Titel 1">
            <a:extLst>
              <a:ext uri="{FF2B5EF4-FFF2-40B4-BE49-F238E27FC236}">
                <a16:creationId xmlns:a16="http://schemas.microsoft.com/office/drawing/2014/main" id="{8A61E990-E05E-4D5C-A409-A16633B1B32D}"/>
              </a:ext>
            </a:extLst>
          </p:cNvPr>
          <p:cNvSpPr txBox="1">
            <a:spLocks/>
          </p:cNvSpPr>
          <p:nvPr/>
        </p:nvSpPr>
        <p:spPr>
          <a:xfrm>
            <a:off x="3640906" y="225481"/>
            <a:ext cx="74676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de-AT" b="1" dirty="0">
                <a:solidFill>
                  <a:schemeClr val="tx1"/>
                </a:solidFill>
              </a:rPr>
              <a:t>Naturlandschaftstypen</a:t>
            </a:r>
          </a:p>
        </p:txBody>
      </p:sp>
      <p:sp>
        <p:nvSpPr>
          <p:cNvPr id="14" name="Textfeld 13">
            <a:extLst>
              <a:ext uri="{FF2B5EF4-FFF2-40B4-BE49-F238E27FC236}">
                <a16:creationId xmlns:a16="http://schemas.microsoft.com/office/drawing/2014/main" id="{082570BD-979A-4EF7-ACF3-15E264585D97}"/>
              </a:ext>
            </a:extLst>
          </p:cNvPr>
          <p:cNvSpPr txBox="1"/>
          <p:nvPr/>
        </p:nvSpPr>
        <p:spPr>
          <a:xfrm>
            <a:off x="5451331" y="862308"/>
            <a:ext cx="2259945" cy="1200329"/>
          </a:xfrm>
          <a:prstGeom prst="rect">
            <a:avLst/>
          </a:prstGeom>
          <a:noFill/>
        </p:spPr>
        <p:txBody>
          <a:bodyPr wrap="square" rtlCol="0">
            <a:spAutoFit/>
          </a:bodyPr>
          <a:lstStyle/>
          <a:p>
            <a:r>
              <a:rPr lang="de-DE" b="1" dirty="0"/>
              <a:t>Becken- und Vorländer </a:t>
            </a:r>
            <a:r>
              <a:rPr lang="de-DE" dirty="0"/>
              <a:t>(z.B.: Alpenvorland, Wiener Becken)</a:t>
            </a:r>
            <a:endParaRPr lang="de-AT" dirty="0"/>
          </a:p>
        </p:txBody>
      </p:sp>
      <p:pic>
        <p:nvPicPr>
          <p:cNvPr id="16" name="Grafik 15">
            <a:extLst>
              <a:ext uri="{FF2B5EF4-FFF2-40B4-BE49-F238E27FC236}">
                <a16:creationId xmlns:a16="http://schemas.microsoft.com/office/drawing/2014/main" id="{BC82368E-0273-4F0F-8FDA-F3A10A627A22}"/>
              </a:ext>
            </a:extLst>
          </p:cNvPr>
          <p:cNvPicPr>
            <a:picLocks noChangeAspect="1"/>
          </p:cNvPicPr>
          <p:nvPr/>
        </p:nvPicPr>
        <p:blipFill>
          <a:blip r:embed="rId5"/>
          <a:stretch>
            <a:fillRect/>
          </a:stretch>
        </p:blipFill>
        <p:spPr>
          <a:xfrm>
            <a:off x="4748285" y="3668129"/>
            <a:ext cx="4086796" cy="3189871"/>
          </a:xfrm>
          <a:prstGeom prst="rect">
            <a:avLst/>
          </a:prstGeom>
        </p:spPr>
      </p:pic>
      <p:sp>
        <p:nvSpPr>
          <p:cNvPr id="9" name="Textfeld 8">
            <a:extLst>
              <a:ext uri="{FF2B5EF4-FFF2-40B4-BE49-F238E27FC236}">
                <a16:creationId xmlns:a16="http://schemas.microsoft.com/office/drawing/2014/main" id="{409E6635-025A-4A8B-8CFD-7C53BBCA70D2}"/>
              </a:ext>
            </a:extLst>
          </p:cNvPr>
          <p:cNvSpPr txBox="1"/>
          <p:nvPr/>
        </p:nvSpPr>
        <p:spPr>
          <a:xfrm>
            <a:off x="3095681" y="4846131"/>
            <a:ext cx="3384376" cy="1477328"/>
          </a:xfrm>
          <a:prstGeom prst="rect">
            <a:avLst/>
          </a:prstGeom>
          <a:noFill/>
        </p:spPr>
        <p:txBody>
          <a:bodyPr wrap="square" rtlCol="0">
            <a:spAutoFit/>
          </a:bodyPr>
          <a:lstStyle/>
          <a:p>
            <a:r>
              <a:rPr lang="de-DE" b="1" dirty="0"/>
              <a:t>Hügel- und Plattenländer </a:t>
            </a:r>
            <a:r>
              <a:rPr lang="de-DE" dirty="0"/>
              <a:t>(„Osteuropäische Ebene“) z.B.: Baltischer Landrücken in Litauen, Schärenküste Finnlands)</a:t>
            </a:r>
            <a:endParaRPr lang="de-AT" dirty="0"/>
          </a:p>
        </p:txBody>
      </p:sp>
      <p:pic>
        <p:nvPicPr>
          <p:cNvPr id="18" name="Grafik 17">
            <a:extLst>
              <a:ext uri="{FF2B5EF4-FFF2-40B4-BE49-F238E27FC236}">
                <a16:creationId xmlns:a16="http://schemas.microsoft.com/office/drawing/2014/main" id="{99A78C2D-DF1B-46D0-A247-3053DB8EE161}"/>
              </a:ext>
            </a:extLst>
          </p:cNvPr>
          <p:cNvPicPr>
            <a:picLocks noChangeAspect="1"/>
          </p:cNvPicPr>
          <p:nvPr/>
        </p:nvPicPr>
        <p:blipFill>
          <a:blip r:embed="rId6"/>
          <a:stretch>
            <a:fillRect/>
          </a:stretch>
        </p:blipFill>
        <p:spPr>
          <a:xfrm>
            <a:off x="4572000" y="2206016"/>
            <a:ext cx="3697195" cy="2412073"/>
          </a:xfrm>
          <a:prstGeom prst="rect">
            <a:avLst/>
          </a:prstGeom>
        </p:spPr>
      </p:pic>
      <p:pic>
        <p:nvPicPr>
          <p:cNvPr id="6" name="Grafik 5">
            <a:extLst>
              <a:ext uri="{FF2B5EF4-FFF2-40B4-BE49-F238E27FC236}">
                <a16:creationId xmlns:a16="http://schemas.microsoft.com/office/drawing/2014/main" id="{D0731A97-C93A-4461-9473-6F97C6FF11E4}"/>
              </a:ext>
            </a:extLst>
          </p:cNvPr>
          <p:cNvPicPr>
            <a:picLocks noChangeAspect="1"/>
          </p:cNvPicPr>
          <p:nvPr/>
        </p:nvPicPr>
        <p:blipFill>
          <a:blip r:embed="rId7"/>
          <a:stretch>
            <a:fillRect/>
          </a:stretch>
        </p:blipFill>
        <p:spPr>
          <a:xfrm>
            <a:off x="537559" y="2236013"/>
            <a:ext cx="4086796" cy="2394040"/>
          </a:xfrm>
          <a:prstGeom prst="rect">
            <a:avLst/>
          </a:prstGeom>
        </p:spPr>
      </p:pic>
      <p:sp>
        <p:nvSpPr>
          <p:cNvPr id="19" name="Textfeld 18">
            <a:extLst>
              <a:ext uri="{FF2B5EF4-FFF2-40B4-BE49-F238E27FC236}">
                <a16:creationId xmlns:a16="http://schemas.microsoft.com/office/drawing/2014/main" id="{721909E7-E05C-4297-BFCD-AC7EC7B71A11}"/>
              </a:ext>
            </a:extLst>
          </p:cNvPr>
          <p:cNvSpPr txBox="1"/>
          <p:nvPr/>
        </p:nvSpPr>
        <p:spPr>
          <a:xfrm>
            <a:off x="4986042" y="2442714"/>
            <a:ext cx="2145005" cy="1200329"/>
          </a:xfrm>
          <a:prstGeom prst="rect">
            <a:avLst/>
          </a:prstGeom>
          <a:noFill/>
        </p:spPr>
        <p:txBody>
          <a:bodyPr wrap="square" rtlCol="0">
            <a:spAutoFit/>
          </a:bodyPr>
          <a:lstStyle/>
          <a:p>
            <a:r>
              <a:rPr lang="de-DE" b="1" dirty="0"/>
              <a:t>Ebenen</a:t>
            </a:r>
            <a:r>
              <a:rPr lang="de-DE" dirty="0"/>
              <a:t> (z.B. Rhein-Mäander bei Voerde/ Duisburg)</a:t>
            </a:r>
            <a:endParaRPr lang="de-AT" dirty="0"/>
          </a:p>
        </p:txBody>
      </p:sp>
      <p:sp>
        <p:nvSpPr>
          <p:cNvPr id="11" name="Textfeld 10">
            <a:extLst>
              <a:ext uri="{FF2B5EF4-FFF2-40B4-BE49-F238E27FC236}">
                <a16:creationId xmlns:a16="http://schemas.microsoft.com/office/drawing/2014/main" id="{577D7453-3CB9-426A-B468-E51CA96D6E2D}"/>
              </a:ext>
            </a:extLst>
          </p:cNvPr>
          <p:cNvSpPr txBox="1"/>
          <p:nvPr/>
        </p:nvSpPr>
        <p:spPr>
          <a:xfrm>
            <a:off x="810159" y="2599185"/>
            <a:ext cx="2465353" cy="923330"/>
          </a:xfrm>
          <a:prstGeom prst="rect">
            <a:avLst/>
          </a:prstGeom>
          <a:noFill/>
        </p:spPr>
        <p:txBody>
          <a:bodyPr wrap="square" rtlCol="0">
            <a:spAutoFit/>
          </a:bodyPr>
          <a:lstStyle/>
          <a:p>
            <a:r>
              <a:rPr lang="de-DE" b="1" dirty="0"/>
              <a:t>Mittelgebirge</a:t>
            </a:r>
            <a:r>
              <a:rPr lang="de-DE" dirty="0"/>
              <a:t> (Gebirge mit Höhen von 1500 bis 1800 m) </a:t>
            </a:r>
            <a:endParaRPr lang="de-AT" dirty="0"/>
          </a:p>
        </p:txBody>
      </p:sp>
    </p:spTree>
    <p:extLst>
      <p:ext uri="{BB962C8B-B14F-4D97-AF65-F5344CB8AC3E}">
        <p14:creationId xmlns:p14="http://schemas.microsoft.com/office/powerpoint/2010/main" val="71576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b="1" dirty="0">
                <a:solidFill>
                  <a:srgbClr val="FFC000"/>
                </a:solidFill>
              </a:rPr>
              <a:t>EUROPA - KLIMA</a:t>
            </a:r>
          </a:p>
        </p:txBody>
      </p:sp>
      <p:sp>
        <p:nvSpPr>
          <p:cNvPr id="5" name="Inhaltsplatzhalter 4">
            <a:extLst>
              <a:ext uri="{FF2B5EF4-FFF2-40B4-BE49-F238E27FC236}">
                <a16:creationId xmlns:a16="http://schemas.microsoft.com/office/drawing/2014/main" id="{98047949-9657-4DD5-8E5C-9CEA479B5322}"/>
              </a:ext>
            </a:extLst>
          </p:cNvPr>
          <p:cNvSpPr>
            <a:spLocks noGrp="1"/>
          </p:cNvSpPr>
          <p:nvPr>
            <p:ph sz="quarter" idx="1"/>
          </p:nvPr>
        </p:nvSpPr>
        <p:spPr/>
        <p:txBody>
          <a:bodyPr>
            <a:normAutofit fontScale="77500" lnSpcReduction="20000"/>
          </a:bodyPr>
          <a:lstStyle/>
          <a:p>
            <a:r>
              <a:rPr lang="de-DE" dirty="0"/>
              <a:t>Europa hat Anteil an 3 großen Klimazonen:</a:t>
            </a:r>
          </a:p>
          <a:p>
            <a:pPr marL="0" indent="0">
              <a:buNone/>
            </a:pPr>
            <a:endParaRPr lang="de-DE" dirty="0"/>
          </a:p>
          <a:p>
            <a:pPr marL="0" indent="0">
              <a:buNone/>
            </a:pPr>
            <a:r>
              <a:rPr lang="de-DE" dirty="0">
                <a:solidFill>
                  <a:schemeClr val="accent1">
                    <a:lumMod val="60000"/>
                    <a:lumOff val="40000"/>
                  </a:schemeClr>
                </a:solidFill>
              </a:rPr>
              <a:t>(1) Subpolare Zone im Norden</a:t>
            </a:r>
          </a:p>
          <a:p>
            <a:pPr marL="0" indent="0">
              <a:buNone/>
            </a:pPr>
            <a:r>
              <a:rPr lang="de-DE" dirty="0"/>
              <a:t>Sehr lange (eher trockene) Winter (ca. 8 Monate), Sommer sind kurz und kühl (wenig Niederschlag)</a:t>
            </a:r>
          </a:p>
          <a:p>
            <a:pPr marL="0" indent="0">
              <a:buNone/>
            </a:pPr>
            <a:endParaRPr lang="de-DE" dirty="0"/>
          </a:p>
          <a:p>
            <a:pPr marL="0" indent="0">
              <a:buNone/>
            </a:pPr>
            <a:r>
              <a:rPr lang="de-DE" dirty="0">
                <a:solidFill>
                  <a:schemeClr val="accent1">
                    <a:lumMod val="60000"/>
                    <a:lumOff val="40000"/>
                  </a:schemeClr>
                </a:solidFill>
              </a:rPr>
              <a:t>(2) Mittelbreiten (gemäßigte Zone) </a:t>
            </a:r>
            <a:r>
              <a:rPr lang="de-DE" dirty="0"/>
              <a:t>– </a:t>
            </a:r>
            <a:r>
              <a:rPr lang="de-DE" b="1" dirty="0"/>
              <a:t>siehe B.S.276 Europas gemäßigte Klimazone</a:t>
            </a:r>
          </a:p>
          <a:p>
            <a:pPr marL="0" indent="0">
              <a:buNone/>
            </a:pPr>
            <a:r>
              <a:rPr lang="de-DE" dirty="0"/>
              <a:t>Kennzeichnend sind die 4 Jahreszeiten, Niederschlag nimmt von West nach Ost ab – große Unterschiede in Bezug auf Temperatur und Niederschlag zwischen Ozeanischen- und Kontinentalen Klima (meernahe bzw. meerferne Regionen).</a:t>
            </a:r>
          </a:p>
          <a:p>
            <a:pPr marL="0" indent="0">
              <a:buNone/>
            </a:pPr>
            <a:endParaRPr lang="de-DE" dirty="0"/>
          </a:p>
          <a:p>
            <a:pPr marL="0" indent="0">
              <a:buNone/>
            </a:pPr>
            <a:r>
              <a:rPr lang="de-DE" dirty="0">
                <a:solidFill>
                  <a:schemeClr val="accent1">
                    <a:lumMod val="60000"/>
                    <a:lumOff val="40000"/>
                  </a:schemeClr>
                </a:solidFill>
              </a:rPr>
              <a:t>(3) Subtropen </a:t>
            </a:r>
          </a:p>
          <a:p>
            <a:pPr marL="0" indent="0">
              <a:buNone/>
            </a:pPr>
            <a:r>
              <a:rPr lang="de-DE" dirty="0"/>
              <a:t>Sehr warme und trockene Sommer, milde Winter (viel Niederschlag) – </a:t>
            </a:r>
            <a:r>
              <a:rPr lang="de-DE" b="1" dirty="0"/>
              <a:t>siehe B.S.276 Mittelmeerklima in Europa</a:t>
            </a:r>
          </a:p>
          <a:p>
            <a:pPr marL="0" indent="0">
              <a:buNone/>
            </a:pPr>
            <a:endParaRPr lang="de-AT"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5759" y="116632"/>
            <a:ext cx="7467600" cy="1143000"/>
          </a:xfrm>
        </p:spPr>
        <p:txBody>
          <a:bodyPr>
            <a:normAutofit/>
          </a:bodyPr>
          <a:lstStyle/>
          <a:p>
            <a:r>
              <a:rPr lang="de-AT" b="1" dirty="0">
                <a:solidFill>
                  <a:srgbClr val="FFC000"/>
                </a:solidFill>
              </a:rPr>
              <a:t>EUROPA – KLIMAZONEN </a:t>
            </a:r>
            <a:br>
              <a:rPr lang="de-AT" b="1" dirty="0">
                <a:solidFill>
                  <a:srgbClr val="FFC000"/>
                </a:solidFill>
              </a:rPr>
            </a:br>
            <a:endParaRPr lang="de-AT" b="1" dirty="0">
              <a:solidFill>
                <a:schemeClr val="tx1"/>
              </a:solidFill>
            </a:endParaRPr>
          </a:p>
        </p:txBody>
      </p:sp>
      <p:pic>
        <p:nvPicPr>
          <p:cNvPr id="5" name="Grafik 4">
            <a:extLst>
              <a:ext uri="{FF2B5EF4-FFF2-40B4-BE49-F238E27FC236}">
                <a16:creationId xmlns:a16="http://schemas.microsoft.com/office/drawing/2014/main" id="{FE373ECC-CDE0-44A7-9ACA-58E693B052B8}"/>
              </a:ext>
            </a:extLst>
          </p:cNvPr>
          <p:cNvPicPr>
            <a:picLocks noChangeAspect="1"/>
          </p:cNvPicPr>
          <p:nvPr/>
        </p:nvPicPr>
        <p:blipFill>
          <a:blip r:embed="rId3"/>
          <a:stretch>
            <a:fillRect/>
          </a:stretch>
        </p:blipFill>
        <p:spPr>
          <a:xfrm>
            <a:off x="169225" y="781633"/>
            <a:ext cx="8428678" cy="5959735"/>
          </a:xfrm>
          <a:prstGeom prst="rect">
            <a:avLst/>
          </a:prstGeom>
        </p:spPr>
      </p:pic>
      <p:sp>
        <p:nvSpPr>
          <p:cNvPr id="6" name="Inhaltsplatzhalter 4">
            <a:extLst>
              <a:ext uri="{FF2B5EF4-FFF2-40B4-BE49-F238E27FC236}">
                <a16:creationId xmlns:a16="http://schemas.microsoft.com/office/drawing/2014/main" id="{9E64AB3A-007A-4D9A-87DF-736518293E37}"/>
              </a:ext>
            </a:extLst>
          </p:cNvPr>
          <p:cNvSpPr>
            <a:spLocks noGrp="1"/>
          </p:cNvSpPr>
          <p:nvPr>
            <p:ph sz="quarter" idx="1"/>
          </p:nvPr>
        </p:nvSpPr>
        <p:spPr>
          <a:xfrm>
            <a:off x="-35164" y="6381328"/>
            <a:ext cx="9009939" cy="1143000"/>
          </a:xfrm>
        </p:spPr>
        <p:txBody>
          <a:bodyPr>
            <a:normAutofit/>
          </a:bodyPr>
          <a:lstStyle/>
          <a:p>
            <a:r>
              <a:rPr lang="de-AT" sz="1200" b="1" dirty="0">
                <a:solidFill>
                  <a:schemeClr val="tx1"/>
                </a:solidFill>
              </a:rPr>
              <a:t>Dargestellt sind Klimazonen, die anhand ihrer Jahresmitteltemperatur voneinander abgegrenzt werden</a:t>
            </a:r>
            <a:r>
              <a:rPr lang="de-AT" sz="1200" dirty="0"/>
              <a:t>.</a:t>
            </a:r>
          </a:p>
        </p:txBody>
      </p:sp>
    </p:spTree>
    <p:extLst>
      <p:ext uri="{BB962C8B-B14F-4D97-AF65-F5344CB8AC3E}">
        <p14:creationId xmlns:p14="http://schemas.microsoft.com/office/powerpoint/2010/main" val="143031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94360" y="176108"/>
            <a:ext cx="7794063" cy="1143000"/>
          </a:xfrm>
        </p:spPr>
        <p:txBody>
          <a:bodyPr>
            <a:normAutofit fontScale="90000"/>
          </a:bodyPr>
          <a:lstStyle/>
          <a:p>
            <a:r>
              <a:rPr lang="de-AT" b="1" dirty="0">
                <a:solidFill>
                  <a:srgbClr val="FFC000"/>
                </a:solidFill>
              </a:rPr>
              <a:t>EUROPA – Klimatische Besonderheiten</a:t>
            </a:r>
            <a:br>
              <a:rPr lang="de-AT" b="1" dirty="0">
                <a:solidFill>
                  <a:srgbClr val="FFC000"/>
                </a:solidFill>
              </a:rPr>
            </a:br>
            <a:endParaRPr lang="de-AT" b="1" dirty="0">
              <a:solidFill>
                <a:schemeClr val="tx1"/>
              </a:solidFill>
            </a:endParaRPr>
          </a:p>
        </p:txBody>
      </p:sp>
      <p:pic>
        <p:nvPicPr>
          <p:cNvPr id="4" name="Grafik 3">
            <a:extLst>
              <a:ext uri="{FF2B5EF4-FFF2-40B4-BE49-F238E27FC236}">
                <a16:creationId xmlns:a16="http://schemas.microsoft.com/office/drawing/2014/main" id="{EEE35083-8479-48EA-991F-7CA4FD486F7C}"/>
              </a:ext>
            </a:extLst>
          </p:cNvPr>
          <p:cNvPicPr>
            <a:picLocks noChangeAspect="1"/>
          </p:cNvPicPr>
          <p:nvPr/>
        </p:nvPicPr>
        <p:blipFill>
          <a:blip r:embed="rId3"/>
          <a:stretch>
            <a:fillRect/>
          </a:stretch>
        </p:blipFill>
        <p:spPr>
          <a:xfrm>
            <a:off x="755577" y="902605"/>
            <a:ext cx="7305352" cy="5789880"/>
          </a:xfrm>
          <a:prstGeom prst="rect">
            <a:avLst/>
          </a:prstGeom>
        </p:spPr>
      </p:pic>
    </p:spTree>
    <p:extLst>
      <p:ext uri="{BB962C8B-B14F-4D97-AF65-F5344CB8AC3E}">
        <p14:creationId xmlns:p14="http://schemas.microsoft.com/office/powerpoint/2010/main" val="1686800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94360" y="176108"/>
            <a:ext cx="7794063" cy="1143000"/>
          </a:xfrm>
        </p:spPr>
        <p:txBody>
          <a:bodyPr>
            <a:normAutofit fontScale="90000"/>
          </a:bodyPr>
          <a:lstStyle/>
          <a:p>
            <a:r>
              <a:rPr lang="de-AT" b="1" dirty="0">
                <a:solidFill>
                  <a:srgbClr val="FFC000"/>
                </a:solidFill>
              </a:rPr>
              <a:t>EUROPA – Klimatische Besonderheiten</a:t>
            </a:r>
            <a:br>
              <a:rPr lang="de-AT" b="1" dirty="0">
                <a:solidFill>
                  <a:srgbClr val="FFC000"/>
                </a:solidFill>
              </a:rPr>
            </a:br>
            <a:endParaRPr lang="de-AT" b="1" dirty="0">
              <a:solidFill>
                <a:schemeClr val="tx1"/>
              </a:solidFill>
            </a:endParaRPr>
          </a:p>
        </p:txBody>
      </p:sp>
      <p:pic>
        <p:nvPicPr>
          <p:cNvPr id="5" name="Grafik 4">
            <a:extLst>
              <a:ext uri="{FF2B5EF4-FFF2-40B4-BE49-F238E27FC236}">
                <a16:creationId xmlns:a16="http://schemas.microsoft.com/office/drawing/2014/main" id="{25AE7030-D28C-4B66-A84A-D32FB52DB22F}"/>
              </a:ext>
            </a:extLst>
          </p:cNvPr>
          <p:cNvPicPr>
            <a:picLocks noChangeAspect="1"/>
          </p:cNvPicPr>
          <p:nvPr/>
        </p:nvPicPr>
        <p:blipFill>
          <a:blip r:embed="rId3"/>
          <a:stretch>
            <a:fillRect/>
          </a:stretch>
        </p:blipFill>
        <p:spPr>
          <a:xfrm>
            <a:off x="323528" y="1329483"/>
            <a:ext cx="7956376" cy="3086525"/>
          </a:xfrm>
          <a:prstGeom prst="rect">
            <a:avLst/>
          </a:prstGeom>
        </p:spPr>
      </p:pic>
    </p:spTree>
    <p:extLst>
      <p:ext uri="{BB962C8B-B14F-4D97-AF65-F5344CB8AC3E}">
        <p14:creationId xmlns:p14="http://schemas.microsoft.com/office/powerpoint/2010/main" val="2720007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35696" y="1844824"/>
            <a:ext cx="6532240" cy="1390306"/>
          </a:xfrm>
        </p:spPr>
        <p:txBody>
          <a:bodyPr>
            <a:normAutofit fontScale="90000"/>
          </a:bodyPr>
          <a:lstStyle/>
          <a:p>
            <a:r>
              <a:rPr lang="de-AT" sz="4500" dirty="0">
                <a:latin typeface="Arial Black" pitchFamily="34" charset="0"/>
              </a:rPr>
              <a:t>Europas Bevölkerung</a:t>
            </a:r>
          </a:p>
        </p:txBody>
      </p:sp>
    </p:spTree>
    <p:extLst>
      <p:ext uri="{BB962C8B-B14F-4D97-AF65-F5344CB8AC3E}">
        <p14:creationId xmlns:p14="http://schemas.microsoft.com/office/powerpoint/2010/main" val="43309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38571"/>
            <a:ext cx="7467600" cy="652934"/>
          </a:xfrm>
        </p:spPr>
        <p:txBody>
          <a:bodyPr/>
          <a:lstStyle/>
          <a:p>
            <a:r>
              <a:rPr lang="de-AT" b="1" dirty="0"/>
              <a:t>Europa – Physische Übersicht</a:t>
            </a:r>
          </a:p>
        </p:txBody>
      </p:sp>
      <p:pic>
        <p:nvPicPr>
          <p:cNvPr id="7" name="Grafik 6">
            <a:extLst>
              <a:ext uri="{FF2B5EF4-FFF2-40B4-BE49-F238E27FC236}">
                <a16:creationId xmlns:a16="http://schemas.microsoft.com/office/drawing/2014/main" id="{249C5E4D-1BC9-4B4D-A467-E104C273231C}"/>
              </a:ext>
            </a:extLst>
          </p:cNvPr>
          <p:cNvPicPr>
            <a:picLocks noChangeAspect="1"/>
          </p:cNvPicPr>
          <p:nvPr/>
        </p:nvPicPr>
        <p:blipFill>
          <a:blip r:embed="rId3"/>
          <a:stretch>
            <a:fillRect/>
          </a:stretch>
        </p:blipFill>
        <p:spPr>
          <a:xfrm>
            <a:off x="107812" y="1124745"/>
            <a:ext cx="6408404" cy="5499104"/>
          </a:xfrm>
          <a:prstGeom prst="rect">
            <a:avLst/>
          </a:prstGeom>
        </p:spPr>
      </p:pic>
      <p:sp>
        <p:nvSpPr>
          <p:cNvPr id="3" name="Textfeld 2">
            <a:extLst>
              <a:ext uri="{FF2B5EF4-FFF2-40B4-BE49-F238E27FC236}">
                <a16:creationId xmlns:a16="http://schemas.microsoft.com/office/drawing/2014/main" id="{F2540552-1E5A-448D-A303-0F53F8D74A5F}"/>
              </a:ext>
            </a:extLst>
          </p:cNvPr>
          <p:cNvSpPr txBox="1"/>
          <p:nvPr/>
        </p:nvSpPr>
        <p:spPr>
          <a:xfrm>
            <a:off x="6516216" y="2844224"/>
            <a:ext cx="2170584" cy="1600438"/>
          </a:xfrm>
          <a:prstGeom prst="rect">
            <a:avLst/>
          </a:prstGeom>
          <a:noFill/>
        </p:spPr>
        <p:txBody>
          <a:bodyPr wrap="square" rtlCol="0">
            <a:spAutoFit/>
          </a:bodyPr>
          <a:lstStyle/>
          <a:p>
            <a:r>
              <a:rPr lang="de-DE" sz="1400" dirty="0"/>
              <a:t>Europa ist nicht nur ein physisch- geografisch stark gegliederter Kontinent…sondern auch in wirtschaftlicher Hinsicht sehr unterschiedlich!</a:t>
            </a:r>
            <a:endParaRPr lang="de-AT" sz="1400" dirty="0"/>
          </a:p>
        </p:txBody>
      </p:sp>
    </p:spTree>
    <p:extLst>
      <p:ext uri="{BB962C8B-B14F-4D97-AF65-F5344CB8AC3E}">
        <p14:creationId xmlns:p14="http://schemas.microsoft.com/office/powerpoint/2010/main" val="3424503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6025" y="404664"/>
            <a:ext cx="7467600" cy="580926"/>
          </a:xfrm>
        </p:spPr>
        <p:txBody>
          <a:bodyPr>
            <a:normAutofit/>
          </a:bodyPr>
          <a:lstStyle/>
          <a:p>
            <a:r>
              <a:rPr lang="de-AT" b="1" dirty="0"/>
              <a:t>EUROPA – Erfolgreiche Regionen</a:t>
            </a:r>
          </a:p>
        </p:txBody>
      </p:sp>
      <p:pic>
        <p:nvPicPr>
          <p:cNvPr id="5" name="Grafik 4">
            <a:extLst>
              <a:ext uri="{FF2B5EF4-FFF2-40B4-BE49-F238E27FC236}">
                <a16:creationId xmlns:a16="http://schemas.microsoft.com/office/drawing/2014/main" id="{7DC34FC0-D8D8-4275-A02E-4308E7CC4D60}"/>
              </a:ext>
            </a:extLst>
          </p:cNvPr>
          <p:cNvPicPr>
            <a:picLocks noChangeAspect="1"/>
          </p:cNvPicPr>
          <p:nvPr/>
        </p:nvPicPr>
        <p:blipFill>
          <a:blip r:embed="rId2"/>
          <a:stretch>
            <a:fillRect/>
          </a:stretch>
        </p:blipFill>
        <p:spPr>
          <a:xfrm>
            <a:off x="323527" y="1484784"/>
            <a:ext cx="8309301" cy="4824536"/>
          </a:xfrm>
          <a:prstGeom prst="rect">
            <a:avLst/>
          </a:prstGeom>
        </p:spPr>
      </p:pic>
    </p:spTree>
    <p:extLst>
      <p:ext uri="{BB962C8B-B14F-4D97-AF65-F5344CB8AC3E}">
        <p14:creationId xmlns:p14="http://schemas.microsoft.com/office/powerpoint/2010/main" val="1631281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1034" name="AutoShape 10"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pic>
        <p:nvPicPr>
          <p:cNvPr id="3" name="Grafik 2">
            <a:extLst>
              <a:ext uri="{FF2B5EF4-FFF2-40B4-BE49-F238E27FC236}">
                <a16:creationId xmlns:a16="http://schemas.microsoft.com/office/drawing/2014/main" id="{9F8E1AEA-0926-490F-8748-19D012ACEEC7}"/>
              </a:ext>
            </a:extLst>
          </p:cNvPr>
          <p:cNvPicPr>
            <a:picLocks noChangeAspect="1"/>
          </p:cNvPicPr>
          <p:nvPr/>
        </p:nvPicPr>
        <p:blipFill>
          <a:blip r:embed="rId2"/>
          <a:stretch>
            <a:fillRect/>
          </a:stretch>
        </p:blipFill>
        <p:spPr>
          <a:xfrm>
            <a:off x="-36512" y="134938"/>
            <a:ext cx="9111043" cy="6588123"/>
          </a:xfrm>
          <a:prstGeom prst="rect">
            <a:avLst/>
          </a:prstGeom>
        </p:spPr>
      </p:pic>
      <p:sp>
        <p:nvSpPr>
          <p:cNvPr id="4" name="Textfeld 3">
            <a:extLst>
              <a:ext uri="{FF2B5EF4-FFF2-40B4-BE49-F238E27FC236}">
                <a16:creationId xmlns:a16="http://schemas.microsoft.com/office/drawing/2014/main" id="{0390B631-3CDB-40F6-91BE-924BCA3AF6C7}"/>
              </a:ext>
            </a:extLst>
          </p:cNvPr>
          <p:cNvSpPr txBox="1"/>
          <p:nvPr/>
        </p:nvSpPr>
        <p:spPr>
          <a:xfrm>
            <a:off x="1979712" y="5854705"/>
            <a:ext cx="2705275" cy="646331"/>
          </a:xfrm>
          <a:prstGeom prst="rect">
            <a:avLst/>
          </a:prstGeom>
          <a:noFill/>
        </p:spPr>
        <p:txBody>
          <a:bodyPr wrap="square" rtlCol="0">
            <a:spAutoFit/>
          </a:bodyPr>
          <a:lstStyle/>
          <a:p>
            <a:r>
              <a:rPr lang="de-DE" dirty="0"/>
              <a:t>Mittelmeer – Straße von Gibraltar </a:t>
            </a:r>
            <a:endParaRPr lang="de-AT" dirty="0"/>
          </a:p>
        </p:txBody>
      </p:sp>
      <p:sp>
        <p:nvSpPr>
          <p:cNvPr id="5" name="Textfeld 4">
            <a:extLst>
              <a:ext uri="{FF2B5EF4-FFF2-40B4-BE49-F238E27FC236}">
                <a16:creationId xmlns:a16="http://schemas.microsoft.com/office/drawing/2014/main" id="{5E9DFB7F-859E-4206-98CC-7DBC2EE381EC}"/>
              </a:ext>
            </a:extLst>
          </p:cNvPr>
          <p:cNvSpPr txBox="1"/>
          <p:nvPr/>
        </p:nvSpPr>
        <p:spPr>
          <a:xfrm>
            <a:off x="129826" y="2967334"/>
            <a:ext cx="2527449" cy="923330"/>
          </a:xfrm>
          <a:prstGeom prst="rect">
            <a:avLst/>
          </a:prstGeom>
          <a:noFill/>
        </p:spPr>
        <p:txBody>
          <a:bodyPr wrap="square" rtlCol="0">
            <a:spAutoFit/>
          </a:bodyPr>
          <a:lstStyle/>
          <a:p>
            <a:r>
              <a:rPr lang="de-DE" dirty="0"/>
              <a:t>Atlantik </a:t>
            </a:r>
          </a:p>
          <a:p>
            <a:r>
              <a:rPr lang="de-DE" sz="1200" dirty="0"/>
              <a:t>(die Grenze zu Nordamerika wird zwischen Island &amp; Grönland gezogen)</a:t>
            </a:r>
            <a:endParaRPr lang="de-AT" sz="1200" dirty="0"/>
          </a:p>
        </p:txBody>
      </p:sp>
      <p:sp>
        <p:nvSpPr>
          <p:cNvPr id="6" name="Textfeld 5">
            <a:extLst>
              <a:ext uri="{FF2B5EF4-FFF2-40B4-BE49-F238E27FC236}">
                <a16:creationId xmlns:a16="http://schemas.microsoft.com/office/drawing/2014/main" id="{8BCFC24D-87D8-44A6-BAD7-0528F90B400F}"/>
              </a:ext>
            </a:extLst>
          </p:cNvPr>
          <p:cNvSpPr txBox="1"/>
          <p:nvPr/>
        </p:nvSpPr>
        <p:spPr>
          <a:xfrm>
            <a:off x="2411760" y="260648"/>
            <a:ext cx="2705275" cy="646331"/>
          </a:xfrm>
          <a:prstGeom prst="rect">
            <a:avLst/>
          </a:prstGeom>
          <a:noFill/>
        </p:spPr>
        <p:txBody>
          <a:bodyPr wrap="square" rtlCol="0">
            <a:spAutoFit/>
          </a:bodyPr>
          <a:lstStyle/>
          <a:p>
            <a:r>
              <a:rPr lang="de-DE" dirty="0"/>
              <a:t>Arktischer Ozean </a:t>
            </a:r>
          </a:p>
          <a:p>
            <a:r>
              <a:rPr lang="de-DE" dirty="0"/>
              <a:t>(Nördliches Eismeer)</a:t>
            </a:r>
            <a:endParaRPr lang="de-AT" dirty="0"/>
          </a:p>
        </p:txBody>
      </p:sp>
      <p:sp>
        <p:nvSpPr>
          <p:cNvPr id="7" name="Textfeld 6">
            <a:extLst>
              <a:ext uri="{FF2B5EF4-FFF2-40B4-BE49-F238E27FC236}">
                <a16:creationId xmlns:a16="http://schemas.microsoft.com/office/drawing/2014/main" id="{FBB0280A-AE1A-430C-9DE2-ED9759534DFD}"/>
              </a:ext>
            </a:extLst>
          </p:cNvPr>
          <p:cNvSpPr txBox="1"/>
          <p:nvPr/>
        </p:nvSpPr>
        <p:spPr>
          <a:xfrm>
            <a:off x="5514618" y="3244333"/>
            <a:ext cx="2009709" cy="646331"/>
          </a:xfrm>
          <a:prstGeom prst="rect">
            <a:avLst/>
          </a:prstGeom>
          <a:noFill/>
        </p:spPr>
        <p:txBody>
          <a:bodyPr wrap="square" rtlCol="0">
            <a:spAutoFit/>
          </a:bodyPr>
          <a:lstStyle/>
          <a:p>
            <a:r>
              <a:rPr lang="de-DE" dirty="0"/>
              <a:t>Ostgrenze Europas?</a:t>
            </a:r>
            <a:endParaRPr lang="de-AT"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384048"/>
            <a:ext cx="7467600" cy="580926"/>
          </a:xfrm>
        </p:spPr>
        <p:txBody>
          <a:bodyPr>
            <a:normAutofit/>
          </a:bodyPr>
          <a:lstStyle/>
          <a:p>
            <a:r>
              <a:rPr lang="de-AT" b="1" dirty="0"/>
              <a:t>EUROPA – Erfolgreiche Regionen</a:t>
            </a:r>
          </a:p>
        </p:txBody>
      </p:sp>
      <p:sp>
        <p:nvSpPr>
          <p:cNvPr id="3" name="Inhaltsplatzhalter 2">
            <a:extLst>
              <a:ext uri="{FF2B5EF4-FFF2-40B4-BE49-F238E27FC236}">
                <a16:creationId xmlns:a16="http://schemas.microsoft.com/office/drawing/2014/main" id="{7D95B9B9-1D31-42C7-8AA6-8E9BFEF35DA6}"/>
              </a:ext>
            </a:extLst>
          </p:cNvPr>
          <p:cNvSpPr>
            <a:spLocks noGrp="1"/>
          </p:cNvSpPr>
          <p:nvPr>
            <p:ph sz="quarter" idx="1"/>
          </p:nvPr>
        </p:nvSpPr>
        <p:spPr>
          <a:xfrm>
            <a:off x="323528" y="1196752"/>
            <a:ext cx="7467600" cy="4873752"/>
          </a:xfrm>
        </p:spPr>
        <p:txBody>
          <a:bodyPr/>
          <a:lstStyle/>
          <a:p>
            <a:pPr marL="0" indent="0">
              <a:buNone/>
            </a:pPr>
            <a:endParaRPr lang="de-DE" sz="1600" dirty="0"/>
          </a:p>
          <a:p>
            <a:pPr marL="0" indent="0">
              <a:buNone/>
            </a:pPr>
            <a:endParaRPr lang="de-AT" dirty="0"/>
          </a:p>
        </p:txBody>
      </p:sp>
      <p:pic>
        <p:nvPicPr>
          <p:cNvPr id="6" name="Grafik 5">
            <a:extLst>
              <a:ext uri="{FF2B5EF4-FFF2-40B4-BE49-F238E27FC236}">
                <a16:creationId xmlns:a16="http://schemas.microsoft.com/office/drawing/2014/main" id="{A3AE7D2A-894F-4330-81B3-C8673DD0E17E}"/>
              </a:ext>
            </a:extLst>
          </p:cNvPr>
          <p:cNvPicPr/>
          <p:nvPr/>
        </p:nvPicPr>
        <p:blipFill rotWithShape="1">
          <a:blip r:embed="rId2"/>
          <a:srcRect l="26249" t="35426" r="36054" b="23559"/>
          <a:stretch/>
        </p:blipFill>
        <p:spPr bwMode="auto">
          <a:xfrm>
            <a:off x="285063" y="1322918"/>
            <a:ext cx="4377263" cy="2677471"/>
          </a:xfrm>
          <a:prstGeom prst="rect">
            <a:avLst/>
          </a:prstGeom>
          <a:ln>
            <a:noFill/>
          </a:ln>
          <a:extLst>
            <a:ext uri="{53640926-AAD7-44D8-BBD7-CCE9431645EC}">
              <a14:shadowObscured xmlns:a14="http://schemas.microsoft.com/office/drawing/2010/main"/>
            </a:ext>
          </a:extLst>
        </p:spPr>
      </p:pic>
      <p:pic>
        <p:nvPicPr>
          <p:cNvPr id="7" name="Grafik 6">
            <a:extLst>
              <a:ext uri="{FF2B5EF4-FFF2-40B4-BE49-F238E27FC236}">
                <a16:creationId xmlns:a16="http://schemas.microsoft.com/office/drawing/2014/main" id="{59B6EF90-F6EC-4A28-8206-CA255F4BB962}"/>
              </a:ext>
            </a:extLst>
          </p:cNvPr>
          <p:cNvPicPr/>
          <p:nvPr/>
        </p:nvPicPr>
        <p:blipFill rotWithShape="1">
          <a:blip r:embed="rId3">
            <a:extLst>
              <a:ext uri="{28A0092B-C50C-407E-A947-70E740481C1C}">
                <a14:useLocalDpi xmlns:a14="http://schemas.microsoft.com/office/drawing/2010/main" val="0"/>
              </a:ext>
            </a:extLst>
          </a:blip>
          <a:srcRect l="23647" t="39416" r="39027" b="9710"/>
          <a:stretch/>
        </p:blipFill>
        <p:spPr bwMode="auto">
          <a:xfrm>
            <a:off x="4537175" y="1529315"/>
            <a:ext cx="4283297" cy="328240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88070BA-8D41-450D-A571-68C24A40E32E}"/>
                  </a:ext>
                </a:extLst>
              </p14:cNvPr>
              <p14:cNvContentPartPr/>
              <p14:nvPr/>
            </p14:nvContentPartPr>
            <p14:xfrm>
              <a:off x="3589146" y="1637707"/>
              <a:ext cx="847080" cy="27360"/>
            </p14:xfrm>
          </p:contentPart>
        </mc:Choice>
        <mc:Fallback xmlns="">
          <p:pic>
            <p:nvPicPr>
              <p:cNvPr id="4" name="Freihand 3">
                <a:extLst>
                  <a:ext uri="{FF2B5EF4-FFF2-40B4-BE49-F238E27FC236}">
                    <a16:creationId xmlns:a16="http://schemas.microsoft.com/office/drawing/2014/main" id="{688070BA-8D41-450D-A571-68C24A40E32E}"/>
                  </a:ext>
                </a:extLst>
              </p:cNvPr>
              <p:cNvPicPr/>
              <p:nvPr/>
            </p:nvPicPr>
            <p:blipFill>
              <a:blip r:embed="rId5"/>
              <a:stretch>
                <a:fillRect/>
              </a:stretch>
            </p:blipFill>
            <p:spPr>
              <a:xfrm>
                <a:off x="3571146" y="1601707"/>
                <a:ext cx="882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Freihand 7">
                <a:extLst>
                  <a:ext uri="{FF2B5EF4-FFF2-40B4-BE49-F238E27FC236}">
                    <a16:creationId xmlns:a16="http://schemas.microsoft.com/office/drawing/2014/main" id="{5D2DADD7-3E0D-440D-9E30-958DD3B2F3ED}"/>
                  </a:ext>
                </a:extLst>
              </p14:cNvPr>
              <p14:cNvContentPartPr/>
              <p14:nvPr/>
            </p14:nvContentPartPr>
            <p14:xfrm>
              <a:off x="618765" y="1620826"/>
              <a:ext cx="1999440" cy="76320"/>
            </p14:xfrm>
          </p:contentPart>
        </mc:Choice>
        <mc:Fallback xmlns="">
          <p:pic>
            <p:nvPicPr>
              <p:cNvPr id="8" name="Freihand 7">
                <a:extLst>
                  <a:ext uri="{FF2B5EF4-FFF2-40B4-BE49-F238E27FC236}">
                    <a16:creationId xmlns:a16="http://schemas.microsoft.com/office/drawing/2014/main" id="{5D2DADD7-3E0D-440D-9E30-958DD3B2F3ED}"/>
                  </a:ext>
                </a:extLst>
              </p:cNvPr>
              <p:cNvPicPr/>
              <p:nvPr/>
            </p:nvPicPr>
            <p:blipFill>
              <a:blip r:embed="rId7"/>
              <a:stretch>
                <a:fillRect/>
              </a:stretch>
            </p:blipFill>
            <p:spPr>
              <a:xfrm>
                <a:off x="600765" y="1584826"/>
                <a:ext cx="2035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Freihand 8">
                <a:extLst>
                  <a:ext uri="{FF2B5EF4-FFF2-40B4-BE49-F238E27FC236}">
                    <a16:creationId xmlns:a16="http://schemas.microsoft.com/office/drawing/2014/main" id="{898AC486-4982-4487-9EA6-824FA9641D4A}"/>
                  </a:ext>
                </a:extLst>
              </p14:cNvPr>
              <p14:cNvContentPartPr/>
              <p14:nvPr/>
            </p14:nvContentPartPr>
            <p14:xfrm>
              <a:off x="711892" y="3242985"/>
              <a:ext cx="1281960" cy="32760"/>
            </p14:xfrm>
          </p:contentPart>
        </mc:Choice>
        <mc:Fallback xmlns="">
          <p:pic>
            <p:nvPicPr>
              <p:cNvPr id="9" name="Freihand 8">
                <a:extLst>
                  <a:ext uri="{FF2B5EF4-FFF2-40B4-BE49-F238E27FC236}">
                    <a16:creationId xmlns:a16="http://schemas.microsoft.com/office/drawing/2014/main" id="{898AC486-4982-4487-9EA6-824FA9641D4A}"/>
                  </a:ext>
                </a:extLst>
              </p:cNvPr>
              <p:cNvPicPr/>
              <p:nvPr/>
            </p:nvPicPr>
            <p:blipFill>
              <a:blip r:embed="rId9"/>
              <a:stretch>
                <a:fillRect/>
              </a:stretch>
            </p:blipFill>
            <p:spPr>
              <a:xfrm>
                <a:off x="693892" y="3207345"/>
                <a:ext cx="1317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21B0FDF9-FCC5-4276-955B-B2114BCB47F3}"/>
                  </a:ext>
                </a:extLst>
              </p14:cNvPr>
              <p14:cNvContentPartPr/>
              <p14:nvPr/>
            </p14:nvContentPartPr>
            <p14:xfrm>
              <a:off x="2134022" y="3212025"/>
              <a:ext cx="2314080" cy="94680"/>
            </p14:xfrm>
          </p:contentPart>
        </mc:Choice>
        <mc:Fallback xmlns="">
          <p:pic>
            <p:nvPicPr>
              <p:cNvPr id="10" name="Freihand 9">
                <a:extLst>
                  <a:ext uri="{FF2B5EF4-FFF2-40B4-BE49-F238E27FC236}">
                    <a16:creationId xmlns:a16="http://schemas.microsoft.com/office/drawing/2014/main" id="{21B0FDF9-FCC5-4276-955B-B2114BCB47F3}"/>
                  </a:ext>
                </a:extLst>
              </p:cNvPr>
              <p:cNvPicPr/>
              <p:nvPr/>
            </p:nvPicPr>
            <p:blipFill>
              <a:blip r:embed="rId11"/>
              <a:stretch>
                <a:fillRect/>
              </a:stretch>
            </p:blipFill>
            <p:spPr>
              <a:xfrm>
                <a:off x="2116022" y="3176385"/>
                <a:ext cx="2349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88B1D86-79DF-44FE-A17A-114EF9A52DC0}"/>
                  </a:ext>
                </a:extLst>
              </p14:cNvPr>
              <p14:cNvContentPartPr/>
              <p14:nvPr/>
            </p14:nvContentPartPr>
            <p14:xfrm>
              <a:off x="5097455" y="1620826"/>
              <a:ext cx="1095120" cy="48240"/>
            </p14:xfrm>
          </p:contentPart>
        </mc:Choice>
        <mc:Fallback xmlns="">
          <p:pic>
            <p:nvPicPr>
              <p:cNvPr id="11" name="Freihand 10">
                <a:extLst>
                  <a:ext uri="{FF2B5EF4-FFF2-40B4-BE49-F238E27FC236}">
                    <a16:creationId xmlns:a16="http://schemas.microsoft.com/office/drawing/2014/main" id="{A88B1D86-79DF-44FE-A17A-114EF9A52DC0}"/>
                  </a:ext>
                </a:extLst>
              </p:cNvPr>
              <p:cNvPicPr/>
              <p:nvPr/>
            </p:nvPicPr>
            <p:blipFill>
              <a:blip r:embed="rId13"/>
              <a:stretch>
                <a:fillRect/>
              </a:stretch>
            </p:blipFill>
            <p:spPr>
              <a:xfrm>
                <a:off x="5079455" y="1585186"/>
                <a:ext cx="1130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494E9417-A3C9-4E1D-BD88-6F8492992E1D}"/>
                  </a:ext>
                </a:extLst>
              </p14:cNvPr>
              <p14:cNvContentPartPr/>
              <p14:nvPr/>
            </p14:nvContentPartPr>
            <p14:xfrm>
              <a:off x="4790805" y="3275745"/>
              <a:ext cx="771120" cy="48600"/>
            </p14:xfrm>
          </p:contentPart>
        </mc:Choice>
        <mc:Fallback xmlns="">
          <p:pic>
            <p:nvPicPr>
              <p:cNvPr id="12" name="Freihand 11">
                <a:extLst>
                  <a:ext uri="{FF2B5EF4-FFF2-40B4-BE49-F238E27FC236}">
                    <a16:creationId xmlns:a16="http://schemas.microsoft.com/office/drawing/2014/main" id="{494E9417-A3C9-4E1D-BD88-6F8492992E1D}"/>
                  </a:ext>
                </a:extLst>
              </p:cNvPr>
              <p:cNvPicPr/>
              <p:nvPr/>
            </p:nvPicPr>
            <p:blipFill>
              <a:blip r:embed="rId15"/>
              <a:stretch>
                <a:fillRect/>
              </a:stretch>
            </p:blipFill>
            <p:spPr>
              <a:xfrm>
                <a:off x="4772805" y="3239745"/>
                <a:ext cx="806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3144FDBD-B1EE-42D2-A9B2-784EB6E6F870}"/>
                  </a:ext>
                </a:extLst>
              </p14:cNvPr>
              <p14:cNvContentPartPr/>
              <p14:nvPr/>
            </p14:nvContentPartPr>
            <p14:xfrm>
              <a:off x="4587950" y="1785905"/>
              <a:ext cx="485280" cy="67680"/>
            </p14:xfrm>
          </p:contentPart>
        </mc:Choice>
        <mc:Fallback xmlns="">
          <p:pic>
            <p:nvPicPr>
              <p:cNvPr id="13" name="Freihand 12">
                <a:extLst>
                  <a:ext uri="{FF2B5EF4-FFF2-40B4-BE49-F238E27FC236}">
                    <a16:creationId xmlns:a16="http://schemas.microsoft.com/office/drawing/2014/main" id="{3144FDBD-B1EE-42D2-A9B2-784EB6E6F870}"/>
                  </a:ext>
                </a:extLst>
              </p:cNvPr>
              <p:cNvPicPr/>
              <p:nvPr/>
            </p:nvPicPr>
            <p:blipFill>
              <a:blip r:embed="rId17"/>
              <a:stretch>
                <a:fillRect/>
              </a:stretch>
            </p:blipFill>
            <p:spPr>
              <a:xfrm>
                <a:off x="4569950" y="1749905"/>
                <a:ext cx="520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2912AC4B-479A-495B-8B0D-0FF5F0823E0E}"/>
                  </a:ext>
                </a:extLst>
              </p14:cNvPr>
              <p14:cNvContentPartPr/>
              <p14:nvPr/>
            </p14:nvContentPartPr>
            <p14:xfrm>
              <a:off x="6659278" y="1916832"/>
              <a:ext cx="495000" cy="19080"/>
            </p14:xfrm>
          </p:contentPart>
        </mc:Choice>
        <mc:Fallback xmlns="">
          <p:pic>
            <p:nvPicPr>
              <p:cNvPr id="14" name="Freihand 13">
                <a:extLst>
                  <a:ext uri="{FF2B5EF4-FFF2-40B4-BE49-F238E27FC236}">
                    <a16:creationId xmlns:a16="http://schemas.microsoft.com/office/drawing/2014/main" id="{2912AC4B-479A-495B-8B0D-0FF5F0823E0E}"/>
                  </a:ext>
                </a:extLst>
              </p:cNvPr>
              <p:cNvPicPr/>
              <p:nvPr/>
            </p:nvPicPr>
            <p:blipFill>
              <a:blip r:embed="rId19"/>
              <a:stretch>
                <a:fillRect/>
              </a:stretch>
            </p:blipFill>
            <p:spPr>
              <a:xfrm>
                <a:off x="6641278" y="1881192"/>
                <a:ext cx="530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3C38238D-89ED-44E6-9E0B-C0C7703D16A7}"/>
                  </a:ext>
                </a:extLst>
              </p14:cNvPr>
              <p14:cNvContentPartPr/>
              <p14:nvPr/>
            </p14:nvContentPartPr>
            <p14:xfrm>
              <a:off x="4848045" y="2378410"/>
              <a:ext cx="408960" cy="48240"/>
            </p14:xfrm>
          </p:contentPart>
        </mc:Choice>
        <mc:Fallback xmlns="">
          <p:pic>
            <p:nvPicPr>
              <p:cNvPr id="15" name="Freihand 14">
                <a:extLst>
                  <a:ext uri="{FF2B5EF4-FFF2-40B4-BE49-F238E27FC236}">
                    <a16:creationId xmlns:a16="http://schemas.microsoft.com/office/drawing/2014/main" id="{3C38238D-89ED-44E6-9E0B-C0C7703D16A7}"/>
                  </a:ext>
                </a:extLst>
              </p:cNvPr>
              <p:cNvPicPr/>
              <p:nvPr/>
            </p:nvPicPr>
            <p:blipFill>
              <a:blip r:embed="rId21"/>
              <a:stretch>
                <a:fillRect/>
              </a:stretch>
            </p:blipFill>
            <p:spPr>
              <a:xfrm>
                <a:off x="4830045" y="2342410"/>
                <a:ext cx="4446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Freihand 17">
                <a:extLst>
                  <a:ext uri="{FF2B5EF4-FFF2-40B4-BE49-F238E27FC236}">
                    <a16:creationId xmlns:a16="http://schemas.microsoft.com/office/drawing/2014/main" id="{B61574F9-176C-4C6C-B62B-29415356434A}"/>
                  </a:ext>
                </a:extLst>
              </p14:cNvPr>
              <p14:cNvContentPartPr/>
              <p14:nvPr/>
            </p14:nvContentPartPr>
            <p14:xfrm>
              <a:off x="4909605" y="2723145"/>
              <a:ext cx="609120" cy="68040"/>
            </p14:xfrm>
          </p:contentPart>
        </mc:Choice>
        <mc:Fallback xmlns="">
          <p:pic>
            <p:nvPicPr>
              <p:cNvPr id="18" name="Freihand 17">
                <a:extLst>
                  <a:ext uri="{FF2B5EF4-FFF2-40B4-BE49-F238E27FC236}">
                    <a16:creationId xmlns:a16="http://schemas.microsoft.com/office/drawing/2014/main" id="{B61574F9-176C-4C6C-B62B-29415356434A}"/>
                  </a:ext>
                </a:extLst>
              </p:cNvPr>
              <p:cNvPicPr/>
              <p:nvPr/>
            </p:nvPicPr>
            <p:blipFill>
              <a:blip r:embed="rId23"/>
              <a:stretch>
                <a:fillRect/>
              </a:stretch>
            </p:blipFill>
            <p:spPr>
              <a:xfrm>
                <a:off x="4891605" y="2687505"/>
                <a:ext cx="6447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Freihand 20">
                <a:extLst>
                  <a:ext uri="{FF2B5EF4-FFF2-40B4-BE49-F238E27FC236}">
                    <a16:creationId xmlns:a16="http://schemas.microsoft.com/office/drawing/2014/main" id="{F99642E3-3DCD-456D-9D2A-19E657A83066}"/>
                  </a:ext>
                </a:extLst>
              </p14:cNvPr>
              <p14:cNvContentPartPr/>
              <p14:nvPr/>
            </p14:nvContentPartPr>
            <p14:xfrm>
              <a:off x="5276030" y="4647910"/>
              <a:ext cx="1437480" cy="88200"/>
            </p14:xfrm>
          </p:contentPart>
        </mc:Choice>
        <mc:Fallback xmlns="">
          <p:pic>
            <p:nvPicPr>
              <p:cNvPr id="21" name="Freihand 20">
                <a:extLst>
                  <a:ext uri="{FF2B5EF4-FFF2-40B4-BE49-F238E27FC236}">
                    <a16:creationId xmlns:a16="http://schemas.microsoft.com/office/drawing/2014/main" id="{F99642E3-3DCD-456D-9D2A-19E657A83066}"/>
                  </a:ext>
                </a:extLst>
              </p:cNvPr>
              <p:cNvPicPr/>
              <p:nvPr/>
            </p:nvPicPr>
            <p:blipFill>
              <a:blip r:embed="rId25"/>
              <a:stretch>
                <a:fillRect/>
              </a:stretch>
            </p:blipFill>
            <p:spPr>
              <a:xfrm>
                <a:off x="5258030" y="4612270"/>
                <a:ext cx="1473120" cy="159840"/>
              </a:xfrm>
              <a:prstGeom prst="rect">
                <a:avLst/>
              </a:prstGeom>
            </p:spPr>
          </p:pic>
        </mc:Fallback>
      </mc:AlternateContent>
      <p:pic>
        <p:nvPicPr>
          <p:cNvPr id="22" name="Grafik 21">
            <a:extLst>
              <a:ext uri="{FF2B5EF4-FFF2-40B4-BE49-F238E27FC236}">
                <a16:creationId xmlns:a16="http://schemas.microsoft.com/office/drawing/2014/main" id="{AF148ABD-926F-45D8-BE18-0FBCEE37509D}"/>
              </a:ext>
            </a:extLst>
          </p:cNvPr>
          <p:cNvPicPr>
            <a:picLocks noChangeAspect="1"/>
          </p:cNvPicPr>
          <p:nvPr/>
        </p:nvPicPr>
        <p:blipFill>
          <a:blip r:embed="rId26"/>
          <a:stretch>
            <a:fillRect/>
          </a:stretch>
        </p:blipFill>
        <p:spPr>
          <a:xfrm>
            <a:off x="314349" y="4255173"/>
            <a:ext cx="4222825" cy="2451852"/>
          </a:xfrm>
          <a:prstGeom prst="rect">
            <a:avLst/>
          </a:prstGeom>
        </p:spPr>
      </p:pic>
    </p:spTree>
    <p:extLst>
      <p:ext uri="{BB962C8B-B14F-4D97-AF65-F5344CB8AC3E}">
        <p14:creationId xmlns:p14="http://schemas.microsoft.com/office/powerpoint/2010/main" val="372789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DC34FC0-D8D8-4275-A02E-4308E7CC4D60}"/>
              </a:ext>
            </a:extLst>
          </p:cNvPr>
          <p:cNvPicPr>
            <a:picLocks noChangeAspect="1"/>
          </p:cNvPicPr>
          <p:nvPr/>
        </p:nvPicPr>
        <p:blipFill>
          <a:blip r:embed="rId2"/>
          <a:stretch>
            <a:fillRect/>
          </a:stretch>
        </p:blipFill>
        <p:spPr>
          <a:xfrm>
            <a:off x="313283" y="4437112"/>
            <a:ext cx="3880655" cy="2253182"/>
          </a:xfrm>
          <a:prstGeom prst="rect">
            <a:avLst/>
          </a:prstGeom>
        </p:spPr>
      </p:pic>
      <p:sp>
        <p:nvSpPr>
          <p:cNvPr id="2" name="Titel 1"/>
          <p:cNvSpPr>
            <a:spLocks noGrp="1"/>
          </p:cNvSpPr>
          <p:nvPr>
            <p:ph type="title"/>
          </p:nvPr>
        </p:nvSpPr>
        <p:spPr>
          <a:xfrm>
            <a:off x="323528" y="384048"/>
            <a:ext cx="7467600" cy="580926"/>
          </a:xfrm>
        </p:spPr>
        <p:txBody>
          <a:bodyPr>
            <a:normAutofit/>
          </a:bodyPr>
          <a:lstStyle/>
          <a:p>
            <a:r>
              <a:rPr lang="de-AT" b="1" dirty="0"/>
              <a:t>EUROPA – Erfolgreiche Regionen</a:t>
            </a:r>
          </a:p>
        </p:txBody>
      </p:sp>
      <p:sp>
        <p:nvSpPr>
          <p:cNvPr id="3" name="Inhaltsplatzhalter 2">
            <a:extLst>
              <a:ext uri="{FF2B5EF4-FFF2-40B4-BE49-F238E27FC236}">
                <a16:creationId xmlns:a16="http://schemas.microsoft.com/office/drawing/2014/main" id="{7D95B9B9-1D31-42C7-8AA6-8E9BFEF35DA6}"/>
              </a:ext>
            </a:extLst>
          </p:cNvPr>
          <p:cNvSpPr>
            <a:spLocks noGrp="1"/>
          </p:cNvSpPr>
          <p:nvPr>
            <p:ph sz="quarter" idx="1"/>
          </p:nvPr>
        </p:nvSpPr>
        <p:spPr>
          <a:xfrm>
            <a:off x="323528" y="1196752"/>
            <a:ext cx="7467600" cy="4873752"/>
          </a:xfrm>
        </p:spPr>
        <p:txBody>
          <a:bodyPr/>
          <a:lstStyle/>
          <a:p>
            <a:r>
              <a:rPr lang="de-DE" sz="1800" dirty="0"/>
              <a:t>Alle Länder Europas sind Industrieländer </a:t>
            </a:r>
          </a:p>
          <a:p>
            <a:r>
              <a:rPr lang="de-DE" sz="1800" dirty="0"/>
              <a:t>Teilweise gibt es aber große Unterschiede in der wirtschaftlichen Entwicklung</a:t>
            </a:r>
          </a:p>
          <a:p>
            <a:r>
              <a:rPr lang="de-DE" sz="1800" dirty="0"/>
              <a:t>Ursachen sind u.a.: </a:t>
            </a:r>
            <a:br>
              <a:rPr lang="de-DE" sz="2000" dirty="0"/>
            </a:br>
            <a:r>
              <a:rPr lang="de-DE" sz="1600" dirty="0"/>
              <a:t>… unterschiedliche naturräumliche Ausstattung (Böden, Klima)</a:t>
            </a:r>
            <a:br>
              <a:rPr lang="de-DE" sz="1600" dirty="0"/>
            </a:br>
            <a:r>
              <a:rPr lang="de-DE" sz="1600" dirty="0"/>
              <a:t>… unterschiedliche Lage (Entfernung zu Zentren und Verkehrsverbindungen) </a:t>
            </a:r>
            <a:br>
              <a:rPr lang="de-DE" sz="1600" dirty="0"/>
            </a:br>
            <a:r>
              <a:rPr lang="de-DE" sz="1600" dirty="0"/>
              <a:t>… unterschiedliche gesellschaftliche und damit wirtschaftliche Entwicklung (Westeuropäische Länder vs. Länder mit kommunistischer Vergangenheit) </a:t>
            </a:r>
            <a:br>
              <a:rPr lang="de-DE" sz="1600" dirty="0"/>
            </a:br>
            <a:r>
              <a:rPr lang="de-DE" sz="1600" dirty="0"/>
              <a:t>… Politische Entscheidungen und Maßnahmen</a:t>
            </a:r>
            <a:br>
              <a:rPr lang="de-DE" sz="1600" dirty="0"/>
            </a:br>
            <a:r>
              <a:rPr lang="de-DE" sz="1600" dirty="0"/>
              <a:t>… Traditionen und Mentalitäten der BewohnerInnen,…</a:t>
            </a:r>
          </a:p>
          <a:p>
            <a:pPr marL="0" indent="0">
              <a:buNone/>
            </a:pPr>
            <a:endParaRPr lang="de-AT" dirty="0"/>
          </a:p>
        </p:txBody>
      </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E7064D61-C3E1-4440-83E9-AD5BD087B635}"/>
                  </a:ext>
                </a:extLst>
              </p14:cNvPr>
              <p14:cNvContentPartPr/>
              <p14:nvPr/>
            </p14:nvContentPartPr>
            <p14:xfrm>
              <a:off x="-1038315" y="2276385"/>
              <a:ext cx="360" cy="360"/>
            </p14:xfrm>
          </p:contentPart>
        </mc:Choice>
        <mc:Fallback xmlns="">
          <p:pic>
            <p:nvPicPr>
              <p:cNvPr id="4" name="Freihand 3">
                <a:extLst>
                  <a:ext uri="{FF2B5EF4-FFF2-40B4-BE49-F238E27FC236}">
                    <a16:creationId xmlns:a16="http://schemas.microsoft.com/office/drawing/2014/main" id="{E7064D61-C3E1-4440-83E9-AD5BD087B635}"/>
                  </a:ext>
                </a:extLst>
              </p:cNvPr>
              <p:cNvPicPr/>
              <p:nvPr/>
            </p:nvPicPr>
            <p:blipFill>
              <a:blip r:embed="rId4"/>
              <a:stretch>
                <a:fillRect/>
              </a:stretch>
            </p:blipFill>
            <p:spPr>
              <a:xfrm>
                <a:off x="-1056315" y="224038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BBF7DACC-2C9D-4BBF-9A14-A6CC30EB016D}"/>
                  </a:ext>
                </a:extLst>
              </p14:cNvPr>
              <p14:cNvContentPartPr/>
              <p14:nvPr/>
            </p14:nvContentPartPr>
            <p14:xfrm>
              <a:off x="5848125" y="5571825"/>
              <a:ext cx="360" cy="360"/>
            </p14:xfrm>
          </p:contentPart>
        </mc:Choice>
        <mc:Fallback xmlns="">
          <p:pic>
            <p:nvPicPr>
              <p:cNvPr id="7" name="Freihand 6">
                <a:extLst>
                  <a:ext uri="{FF2B5EF4-FFF2-40B4-BE49-F238E27FC236}">
                    <a16:creationId xmlns:a16="http://schemas.microsoft.com/office/drawing/2014/main" id="{BBF7DACC-2C9D-4BBF-9A14-A6CC30EB016D}"/>
                  </a:ext>
                </a:extLst>
              </p:cNvPr>
              <p:cNvPicPr/>
              <p:nvPr/>
            </p:nvPicPr>
            <p:blipFill>
              <a:blip r:embed="rId4"/>
              <a:stretch>
                <a:fillRect/>
              </a:stretch>
            </p:blipFill>
            <p:spPr>
              <a:xfrm>
                <a:off x="5830125" y="553582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Freihand 7">
                <a:extLst>
                  <a:ext uri="{FF2B5EF4-FFF2-40B4-BE49-F238E27FC236}">
                    <a16:creationId xmlns:a16="http://schemas.microsoft.com/office/drawing/2014/main" id="{1CE68E2D-3F3B-463F-8396-ECC8D8C6F81F}"/>
                  </a:ext>
                </a:extLst>
              </p14:cNvPr>
              <p14:cNvContentPartPr/>
              <p14:nvPr/>
            </p14:nvContentPartPr>
            <p14:xfrm>
              <a:off x="7629405" y="4828785"/>
              <a:ext cx="360" cy="360"/>
            </p14:xfrm>
          </p:contentPart>
        </mc:Choice>
        <mc:Fallback xmlns="">
          <p:pic>
            <p:nvPicPr>
              <p:cNvPr id="8" name="Freihand 7">
                <a:extLst>
                  <a:ext uri="{FF2B5EF4-FFF2-40B4-BE49-F238E27FC236}">
                    <a16:creationId xmlns:a16="http://schemas.microsoft.com/office/drawing/2014/main" id="{1CE68E2D-3F3B-463F-8396-ECC8D8C6F81F}"/>
                  </a:ext>
                </a:extLst>
              </p:cNvPr>
              <p:cNvPicPr/>
              <p:nvPr/>
            </p:nvPicPr>
            <p:blipFill>
              <a:blip r:embed="rId4"/>
              <a:stretch>
                <a:fillRect/>
              </a:stretch>
            </p:blipFill>
            <p:spPr>
              <a:xfrm>
                <a:off x="7611405" y="479278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6BD04CDB-0AF4-4A18-A801-A603483449D7}"/>
                  </a:ext>
                </a:extLst>
              </p14:cNvPr>
              <p14:cNvContentPartPr/>
              <p14:nvPr/>
            </p14:nvContentPartPr>
            <p14:xfrm>
              <a:off x="7467405" y="2418945"/>
              <a:ext cx="360" cy="360"/>
            </p14:xfrm>
          </p:contentPart>
        </mc:Choice>
        <mc:Fallback xmlns="">
          <p:pic>
            <p:nvPicPr>
              <p:cNvPr id="9" name="Freihand 8">
                <a:extLst>
                  <a:ext uri="{FF2B5EF4-FFF2-40B4-BE49-F238E27FC236}">
                    <a16:creationId xmlns:a16="http://schemas.microsoft.com/office/drawing/2014/main" id="{6BD04CDB-0AF4-4A18-A801-A603483449D7}"/>
                  </a:ext>
                </a:extLst>
              </p:cNvPr>
              <p:cNvPicPr/>
              <p:nvPr/>
            </p:nvPicPr>
            <p:blipFill>
              <a:blip r:embed="rId4"/>
              <a:stretch>
                <a:fillRect/>
              </a:stretch>
            </p:blipFill>
            <p:spPr>
              <a:xfrm>
                <a:off x="7449405" y="2382945"/>
                <a:ext cx="36000" cy="72000"/>
              </a:xfrm>
              <a:prstGeom prst="rect">
                <a:avLst/>
              </a:prstGeom>
            </p:spPr>
          </p:pic>
        </mc:Fallback>
      </mc:AlternateContent>
    </p:spTree>
    <p:extLst>
      <p:ext uri="{BB962C8B-B14F-4D97-AF65-F5344CB8AC3E}">
        <p14:creationId xmlns:p14="http://schemas.microsoft.com/office/powerpoint/2010/main" val="312556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5627" y="-99392"/>
            <a:ext cx="7467600" cy="1143000"/>
          </a:xfrm>
        </p:spPr>
        <p:txBody>
          <a:bodyPr>
            <a:normAutofit fontScale="90000"/>
          </a:bodyPr>
          <a:lstStyle/>
          <a:p>
            <a:r>
              <a:rPr lang="de-AT" b="1" dirty="0"/>
              <a:t>EUROPA – Bevölkerungsverteilung und Ballungsräume</a:t>
            </a:r>
          </a:p>
        </p:txBody>
      </p:sp>
      <p:pic>
        <p:nvPicPr>
          <p:cNvPr id="4" name="Grafik 3">
            <a:extLst>
              <a:ext uri="{FF2B5EF4-FFF2-40B4-BE49-F238E27FC236}">
                <a16:creationId xmlns:a16="http://schemas.microsoft.com/office/drawing/2014/main" id="{5C1E3E35-90D2-4DA3-AE4F-81998E33CDA6}"/>
              </a:ext>
            </a:extLst>
          </p:cNvPr>
          <p:cNvPicPr>
            <a:picLocks noChangeAspect="1"/>
          </p:cNvPicPr>
          <p:nvPr/>
        </p:nvPicPr>
        <p:blipFill>
          <a:blip r:embed="rId2"/>
          <a:stretch>
            <a:fillRect/>
          </a:stretch>
        </p:blipFill>
        <p:spPr>
          <a:xfrm>
            <a:off x="457200" y="1053434"/>
            <a:ext cx="6499184" cy="5615926"/>
          </a:xfrm>
          <a:prstGeom prst="rect">
            <a:avLst/>
          </a:prstGeom>
        </p:spPr>
      </p:pic>
    </p:spTree>
    <p:extLst>
      <p:ext uri="{BB962C8B-B14F-4D97-AF65-F5344CB8AC3E}">
        <p14:creationId xmlns:p14="http://schemas.microsoft.com/office/powerpoint/2010/main" val="149333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b="1" dirty="0"/>
              <a:t>EUROPA – Bevölkerungsverteilung und Ballungsräume</a:t>
            </a:r>
          </a:p>
        </p:txBody>
      </p:sp>
      <p:sp>
        <p:nvSpPr>
          <p:cNvPr id="6" name="Inhaltsplatzhalter 2">
            <a:extLst>
              <a:ext uri="{FF2B5EF4-FFF2-40B4-BE49-F238E27FC236}">
                <a16:creationId xmlns:a16="http://schemas.microsoft.com/office/drawing/2014/main" id="{0D967E57-622E-4C85-A908-185E67FE8E7C}"/>
              </a:ext>
            </a:extLst>
          </p:cNvPr>
          <p:cNvSpPr>
            <a:spLocks noGrp="1"/>
          </p:cNvSpPr>
          <p:nvPr>
            <p:ph sz="quarter" idx="1"/>
          </p:nvPr>
        </p:nvSpPr>
        <p:spPr>
          <a:xfrm>
            <a:off x="252912" y="1781596"/>
            <a:ext cx="3965699" cy="2908920"/>
          </a:xfrm>
        </p:spPr>
        <p:txBody>
          <a:bodyPr>
            <a:normAutofit fontScale="92500" lnSpcReduction="10000"/>
          </a:bodyPr>
          <a:lstStyle/>
          <a:p>
            <a:pPr marL="0" indent="0">
              <a:lnSpc>
                <a:spcPct val="150000"/>
              </a:lnSpc>
              <a:buNone/>
            </a:pPr>
            <a:r>
              <a:rPr lang="de-DE" sz="1200" b="1" i="0" dirty="0">
                <a:solidFill>
                  <a:srgbClr val="333333"/>
                </a:solidFill>
                <a:effectLst/>
                <a:latin typeface="Merriweather"/>
              </a:rPr>
              <a:t>Ballungsräume</a:t>
            </a:r>
            <a:br>
              <a:rPr lang="de-DE" sz="1200" b="0" i="0" dirty="0">
                <a:solidFill>
                  <a:srgbClr val="333333"/>
                </a:solidFill>
                <a:effectLst/>
                <a:latin typeface="Merriweather"/>
              </a:rPr>
            </a:br>
            <a:r>
              <a:rPr lang="de-DE" sz="1200" b="0" i="0" dirty="0">
                <a:solidFill>
                  <a:srgbClr val="333333"/>
                </a:solidFill>
                <a:effectLst/>
                <a:latin typeface="Merriweather"/>
              </a:rPr>
              <a:t>Dass sich die Bevölkerungsverteilung trotz dieser Muster keineswegs allein auf Naturfaktoren zurückführen lässt, belegt die vielleicht auffälligste Erscheinung auf der Karte: Die sehr dichte Bevölkerung zwischen Großbritannien und Oberitalien. Hier leben rund zwei Drittel aller Einwohner der Europäischen Union. In dieser wirtschaftlich aktiven Achse Europas („Blaue Banane“), die sich aus einer Vielzahl städtischer Ballungsräume zusammensetzt, befindet sich der Großteil der europäischen Industrie. </a:t>
            </a:r>
            <a:endParaRPr lang="de-AT" sz="1200" dirty="0"/>
          </a:p>
        </p:txBody>
      </p:sp>
      <p:pic>
        <p:nvPicPr>
          <p:cNvPr id="8" name="Grafik 7">
            <a:extLst>
              <a:ext uri="{FF2B5EF4-FFF2-40B4-BE49-F238E27FC236}">
                <a16:creationId xmlns:a16="http://schemas.microsoft.com/office/drawing/2014/main" id="{E61B36F4-2EE3-4D81-BFF5-221FE29A9B49}"/>
              </a:ext>
            </a:extLst>
          </p:cNvPr>
          <p:cNvPicPr>
            <a:picLocks noChangeAspect="1"/>
          </p:cNvPicPr>
          <p:nvPr/>
        </p:nvPicPr>
        <p:blipFill>
          <a:blip r:embed="rId3"/>
          <a:stretch>
            <a:fillRect/>
          </a:stretch>
        </p:blipFill>
        <p:spPr>
          <a:xfrm>
            <a:off x="4067944" y="1424352"/>
            <a:ext cx="4392049" cy="3795157"/>
          </a:xfrm>
          <a:prstGeom prst="rect">
            <a:avLst/>
          </a:prstGeom>
        </p:spPr>
      </p:pic>
    </p:spTree>
    <p:extLst>
      <p:ext uri="{BB962C8B-B14F-4D97-AF65-F5344CB8AC3E}">
        <p14:creationId xmlns:p14="http://schemas.microsoft.com/office/powerpoint/2010/main" val="2083388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552" y="260648"/>
            <a:ext cx="7467600" cy="508918"/>
          </a:xfrm>
        </p:spPr>
        <p:txBody>
          <a:bodyPr>
            <a:normAutofit fontScale="90000"/>
          </a:bodyPr>
          <a:lstStyle/>
          <a:p>
            <a:r>
              <a:rPr lang="de-AT" b="1" dirty="0"/>
              <a:t>EUROPA – Bevölkerung</a:t>
            </a:r>
          </a:p>
        </p:txBody>
      </p:sp>
      <p:pic>
        <p:nvPicPr>
          <p:cNvPr id="4" name="Grafik 3">
            <a:extLst>
              <a:ext uri="{FF2B5EF4-FFF2-40B4-BE49-F238E27FC236}">
                <a16:creationId xmlns:a16="http://schemas.microsoft.com/office/drawing/2014/main" id="{E72F691F-7564-474D-BBE1-D795B27D967D}"/>
              </a:ext>
            </a:extLst>
          </p:cNvPr>
          <p:cNvPicPr>
            <a:picLocks noChangeAspect="1"/>
          </p:cNvPicPr>
          <p:nvPr/>
        </p:nvPicPr>
        <p:blipFill>
          <a:blip r:embed="rId2"/>
          <a:stretch>
            <a:fillRect/>
          </a:stretch>
        </p:blipFill>
        <p:spPr>
          <a:xfrm>
            <a:off x="251520" y="1052736"/>
            <a:ext cx="4642085" cy="2877930"/>
          </a:xfrm>
          <a:prstGeom prst="rect">
            <a:avLst/>
          </a:prstGeom>
        </p:spPr>
      </p:pic>
      <p:pic>
        <p:nvPicPr>
          <p:cNvPr id="6" name="Grafik 5">
            <a:extLst>
              <a:ext uri="{FF2B5EF4-FFF2-40B4-BE49-F238E27FC236}">
                <a16:creationId xmlns:a16="http://schemas.microsoft.com/office/drawing/2014/main" id="{A8CF38C3-2E99-4081-A8D0-3D6B64A849EE}"/>
              </a:ext>
            </a:extLst>
          </p:cNvPr>
          <p:cNvPicPr>
            <a:picLocks noChangeAspect="1"/>
          </p:cNvPicPr>
          <p:nvPr/>
        </p:nvPicPr>
        <p:blipFill>
          <a:blip r:embed="rId3"/>
          <a:stretch>
            <a:fillRect/>
          </a:stretch>
        </p:blipFill>
        <p:spPr>
          <a:xfrm>
            <a:off x="251520" y="4612138"/>
            <a:ext cx="4642085" cy="2187835"/>
          </a:xfrm>
          <a:prstGeom prst="rect">
            <a:avLst/>
          </a:prstGeom>
        </p:spPr>
      </p:pic>
      <p:pic>
        <p:nvPicPr>
          <p:cNvPr id="9" name="Grafik 8">
            <a:extLst>
              <a:ext uri="{FF2B5EF4-FFF2-40B4-BE49-F238E27FC236}">
                <a16:creationId xmlns:a16="http://schemas.microsoft.com/office/drawing/2014/main" id="{FEDBC4A8-7ACB-4B18-AB1C-7BAA5730A1B5}"/>
              </a:ext>
            </a:extLst>
          </p:cNvPr>
          <p:cNvPicPr>
            <a:picLocks noChangeAspect="1"/>
          </p:cNvPicPr>
          <p:nvPr/>
        </p:nvPicPr>
        <p:blipFill>
          <a:blip r:embed="rId4"/>
          <a:stretch>
            <a:fillRect/>
          </a:stretch>
        </p:blipFill>
        <p:spPr>
          <a:xfrm>
            <a:off x="5359875" y="496851"/>
            <a:ext cx="3288966" cy="3756852"/>
          </a:xfrm>
          <a:prstGeom prst="rect">
            <a:avLst/>
          </a:prstGeom>
        </p:spPr>
      </p:pic>
      <p:sp>
        <p:nvSpPr>
          <p:cNvPr id="10" name="Textfeld 9">
            <a:extLst>
              <a:ext uri="{FF2B5EF4-FFF2-40B4-BE49-F238E27FC236}">
                <a16:creationId xmlns:a16="http://schemas.microsoft.com/office/drawing/2014/main" id="{0DB9EB14-C0EB-4D9E-94FC-4A4170954F98}"/>
              </a:ext>
            </a:extLst>
          </p:cNvPr>
          <p:cNvSpPr txBox="1"/>
          <p:nvPr/>
        </p:nvSpPr>
        <p:spPr>
          <a:xfrm>
            <a:off x="1187624" y="4184314"/>
            <a:ext cx="2539478" cy="369332"/>
          </a:xfrm>
          <a:prstGeom prst="rect">
            <a:avLst/>
          </a:prstGeom>
          <a:noFill/>
        </p:spPr>
        <p:txBody>
          <a:bodyPr wrap="none" rtlCol="0">
            <a:spAutoFit/>
          </a:bodyPr>
          <a:lstStyle/>
          <a:p>
            <a:r>
              <a:rPr lang="de-DE" b="1" dirty="0"/>
              <a:t>Schrumpft Europa?</a:t>
            </a:r>
            <a:endParaRPr lang="de-AT" b="1" dirty="0"/>
          </a:p>
        </p:txBody>
      </p:sp>
      <p:sp>
        <p:nvSpPr>
          <p:cNvPr id="11" name="Textfeld 10">
            <a:extLst>
              <a:ext uri="{FF2B5EF4-FFF2-40B4-BE49-F238E27FC236}">
                <a16:creationId xmlns:a16="http://schemas.microsoft.com/office/drawing/2014/main" id="{3CA7D1FC-BB72-4594-9A22-64DFB1F4DC0F}"/>
              </a:ext>
            </a:extLst>
          </p:cNvPr>
          <p:cNvSpPr txBox="1"/>
          <p:nvPr/>
        </p:nvSpPr>
        <p:spPr>
          <a:xfrm>
            <a:off x="5113899" y="75982"/>
            <a:ext cx="3534942" cy="369332"/>
          </a:xfrm>
          <a:prstGeom prst="rect">
            <a:avLst/>
          </a:prstGeom>
          <a:noFill/>
        </p:spPr>
        <p:txBody>
          <a:bodyPr wrap="none" rtlCol="0">
            <a:spAutoFit/>
          </a:bodyPr>
          <a:lstStyle/>
          <a:p>
            <a:r>
              <a:rPr lang="de-DE" b="1" dirty="0"/>
              <a:t>Europas Bevölkerung altert</a:t>
            </a:r>
            <a:endParaRPr lang="de-AT" b="1" dirty="0"/>
          </a:p>
        </p:txBody>
      </p:sp>
      <p:pic>
        <p:nvPicPr>
          <p:cNvPr id="5" name="Grafik 4">
            <a:extLst>
              <a:ext uri="{FF2B5EF4-FFF2-40B4-BE49-F238E27FC236}">
                <a16:creationId xmlns:a16="http://schemas.microsoft.com/office/drawing/2014/main" id="{7369D99A-24C3-4D34-9862-E2AAF37FF5F5}"/>
              </a:ext>
            </a:extLst>
          </p:cNvPr>
          <p:cNvPicPr>
            <a:picLocks noChangeAspect="1"/>
          </p:cNvPicPr>
          <p:nvPr/>
        </p:nvPicPr>
        <p:blipFill>
          <a:blip r:embed="rId5"/>
          <a:stretch>
            <a:fillRect/>
          </a:stretch>
        </p:blipFill>
        <p:spPr>
          <a:xfrm>
            <a:off x="5220072" y="4289161"/>
            <a:ext cx="3153676" cy="2568839"/>
          </a:xfrm>
          <a:prstGeom prst="rect">
            <a:avLst/>
          </a:prstGeom>
        </p:spPr>
      </p:pic>
    </p:spTree>
    <p:extLst>
      <p:ext uri="{BB962C8B-B14F-4D97-AF65-F5344CB8AC3E}">
        <p14:creationId xmlns:p14="http://schemas.microsoft.com/office/powerpoint/2010/main" val="201909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b="1" dirty="0"/>
              <a:t>Bevölkerungsstruktur, - Verteilung und –Wandel in Europa</a:t>
            </a:r>
          </a:p>
        </p:txBody>
      </p:sp>
      <p:sp>
        <p:nvSpPr>
          <p:cNvPr id="3" name="Inhaltsplatzhalter 2">
            <a:extLst>
              <a:ext uri="{FF2B5EF4-FFF2-40B4-BE49-F238E27FC236}">
                <a16:creationId xmlns:a16="http://schemas.microsoft.com/office/drawing/2014/main" id="{44B8D179-A179-4251-9F93-4B1E57675DA5}"/>
              </a:ext>
            </a:extLst>
          </p:cNvPr>
          <p:cNvSpPr>
            <a:spLocks noGrp="1"/>
          </p:cNvSpPr>
          <p:nvPr>
            <p:ph sz="quarter" idx="1"/>
          </p:nvPr>
        </p:nvSpPr>
        <p:spPr/>
        <p:txBody>
          <a:bodyPr/>
          <a:lstStyle/>
          <a:p>
            <a:r>
              <a:rPr lang="de-DE" dirty="0"/>
              <a:t>Arbeitsgrundlage – B.S.279, 280</a:t>
            </a:r>
            <a:endParaRPr lang="de-AT" dirty="0"/>
          </a:p>
        </p:txBody>
      </p:sp>
      <p:pic>
        <p:nvPicPr>
          <p:cNvPr id="7" name="Grafik 6">
            <a:extLst>
              <a:ext uri="{FF2B5EF4-FFF2-40B4-BE49-F238E27FC236}">
                <a16:creationId xmlns:a16="http://schemas.microsoft.com/office/drawing/2014/main" id="{F77C626F-DCBE-489E-9198-55D203499C37}"/>
              </a:ext>
            </a:extLst>
          </p:cNvPr>
          <p:cNvPicPr>
            <a:picLocks noChangeAspect="1"/>
          </p:cNvPicPr>
          <p:nvPr/>
        </p:nvPicPr>
        <p:blipFill>
          <a:blip r:embed="rId3"/>
          <a:stretch>
            <a:fillRect/>
          </a:stretch>
        </p:blipFill>
        <p:spPr>
          <a:xfrm>
            <a:off x="457200" y="2132856"/>
            <a:ext cx="8158361" cy="4110319"/>
          </a:xfrm>
          <a:prstGeom prst="rect">
            <a:avLst/>
          </a:prstGeom>
        </p:spPr>
      </p:pic>
    </p:spTree>
    <p:extLst>
      <p:ext uri="{BB962C8B-B14F-4D97-AF65-F5344CB8AC3E}">
        <p14:creationId xmlns:p14="http://schemas.microsoft.com/office/powerpoint/2010/main" val="349387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1034" name="AutoShape 10"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pic>
        <p:nvPicPr>
          <p:cNvPr id="8" name="Grafik 7">
            <a:extLst>
              <a:ext uri="{FF2B5EF4-FFF2-40B4-BE49-F238E27FC236}">
                <a16:creationId xmlns:a16="http://schemas.microsoft.com/office/drawing/2014/main" id="{F1208DA0-7939-402E-B982-88F82F38F44A}"/>
              </a:ext>
            </a:extLst>
          </p:cNvPr>
          <p:cNvPicPr>
            <a:picLocks noChangeAspect="1"/>
          </p:cNvPicPr>
          <p:nvPr/>
        </p:nvPicPr>
        <p:blipFill>
          <a:blip r:embed="rId2"/>
          <a:stretch>
            <a:fillRect/>
          </a:stretch>
        </p:blipFill>
        <p:spPr>
          <a:xfrm>
            <a:off x="683568" y="7937"/>
            <a:ext cx="7458302" cy="6858000"/>
          </a:xfrm>
          <a:prstGeom prst="rect">
            <a:avLst/>
          </a:prstGeom>
        </p:spPr>
      </p:pic>
    </p:spTree>
    <p:extLst>
      <p:ext uri="{BB962C8B-B14F-4D97-AF65-F5344CB8AC3E}">
        <p14:creationId xmlns:p14="http://schemas.microsoft.com/office/powerpoint/2010/main" val="184168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1034" name="AutoShape 10"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pic>
        <p:nvPicPr>
          <p:cNvPr id="3" name="Grafik 2">
            <a:extLst>
              <a:ext uri="{FF2B5EF4-FFF2-40B4-BE49-F238E27FC236}">
                <a16:creationId xmlns:a16="http://schemas.microsoft.com/office/drawing/2014/main" id="{F9C3F1C2-935F-4A95-BB04-61916C2709C0}"/>
              </a:ext>
            </a:extLst>
          </p:cNvPr>
          <p:cNvPicPr>
            <a:picLocks noChangeAspect="1"/>
          </p:cNvPicPr>
          <p:nvPr/>
        </p:nvPicPr>
        <p:blipFill>
          <a:blip r:embed="rId2"/>
          <a:stretch>
            <a:fillRect/>
          </a:stretch>
        </p:blipFill>
        <p:spPr>
          <a:xfrm>
            <a:off x="0" y="123649"/>
            <a:ext cx="9144000" cy="6610702"/>
          </a:xfrm>
          <a:prstGeom prst="rect">
            <a:avLst/>
          </a:prstGeom>
        </p:spPr>
      </p:pic>
      <p:sp>
        <p:nvSpPr>
          <p:cNvPr id="4" name="Textfeld 3">
            <a:extLst>
              <a:ext uri="{FF2B5EF4-FFF2-40B4-BE49-F238E27FC236}">
                <a16:creationId xmlns:a16="http://schemas.microsoft.com/office/drawing/2014/main" id="{A91A20D3-C6C8-425C-B64A-B8F002E98D28}"/>
              </a:ext>
            </a:extLst>
          </p:cNvPr>
          <p:cNvSpPr txBox="1"/>
          <p:nvPr/>
        </p:nvSpPr>
        <p:spPr>
          <a:xfrm>
            <a:off x="3779912" y="4941168"/>
            <a:ext cx="1368152" cy="276999"/>
          </a:xfrm>
          <a:prstGeom prst="rect">
            <a:avLst/>
          </a:prstGeom>
          <a:noFill/>
        </p:spPr>
        <p:txBody>
          <a:bodyPr wrap="square" rtlCol="0">
            <a:spAutoFit/>
          </a:bodyPr>
          <a:lstStyle/>
          <a:p>
            <a:r>
              <a:rPr lang="de-DE" sz="1200" dirty="0"/>
              <a:t>Ural</a:t>
            </a:r>
            <a:endParaRPr lang="de-AT" sz="1200" dirty="0"/>
          </a:p>
        </p:txBody>
      </p:sp>
      <p:sp>
        <p:nvSpPr>
          <p:cNvPr id="5" name="Textfeld 4">
            <a:extLst>
              <a:ext uri="{FF2B5EF4-FFF2-40B4-BE49-F238E27FC236}">
                <a16:creationId xmlns:a16="http://schemas.microsoft.com/office/drawing/2014/main" id="{C3D8A6DF-EA31-42CD-8E0F-F28A22E8224E}"/>
              </a:ext>
            </a:extLst>
          </p:cNvPr>
          <p:cNvSpPr txBox="1"/>
          <p:nvPr/>
        </p:nvSpPr>
        <p:spPr>
          <a:xfrm rot="17738611">
            <a:off x="4116119" y="2915648"/>
            <a:ext cx="2448272" cy="369332"/>
          </a:xfrm>
          <a:prstGeom prst="rect">
            <a:avLst/>
          </a:prstGeom>
          <a:noFill/>
        </p:spPr>
        <p:txBody>
          <a:bodyPr wrap="square" rtlCol="0">
            <a:spAutoFit/>
          </a:bodyPr>
          <a:lstStyle/>
          <a:p>
            <a:r>
              <a:rPr lang="de-DE" dirty="0"/>
              <a:t>Ural - Gebirge</a:t>
            </a:r>
            <a:endParaRPr lang="de-AT" dirty="0"/>
          </a:p>
        </p:txBody>
      </p:sp>
    </p:spTree>
    <p:extLst>
      <p:ext uri="{BB962C8B-B14F-4D97-AF65-F5344CB8AC3E}">
        <p14:creationId xmlns:p14="http://schemas.microsoft.com/office/powerpoint/2010/main" val="87090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sp>
        <p:nvSpPr>
          <p:cNvPr id="1034" name="AutoShape 10" descr="data:image/jpeg;base64,/9j/4AAQSkZJRgABAQAAAQABAAD/2wCEAAkGBxQTEhUUExQWFhUXGBkXGRcXFx4YGhcYGBcYGBkYGBobHSggGBolGxgXITEhJSkrLi4uFx8zODMsNygtLisBCgoKDg0OGhAQGy8kHyYsLCwsLCwtLyw0LDQvLCwsLCwsLCwsLCwsLCw0LCwsLCwsLCwsLCwsLCwsLCwsLCwsLP/AABEIALkBEQMBIgACEQEDEQH/xAAbAAABBQEBAAAAAAAAAAAAAAAEAQIDBQYAB//EAEoQAAECBAQDBQMJBAgFBAMAAAECEQADITEEEkFRBWFxIoGRobETMsEGFEJSYrLR4fAzcpKiFRYjNFNzs/FDgsLS4mOTw9NUdIP/xAAZAQADAQEBAAAAAAAAAAAAAAAAAQIDBAX/xAArEQACAgEDBAICAgIDAQAAAAAAAQIRIQMSEwQxQVEUYXGhIlKx0YGR8EL/2gAMAwEAAhEDEQA/ALVoQiJyiG5I9yzxiAphpTBBRDSiCwBimGkQSUQ3JDsAciGkQQUwhRDAHKYTLE5RDckAEGWOKYnKITLDsVEGWEyxPkjskFhRBlhcsTZI7JBYUQ5YXLE2SOyQWMiCYUCJQiFyQrAjAhwESBEOCIVjIwYeIeJcOCIVgMEOAiQIhwRCsZGBDgIlCIcEQWBEEw8CJBLh4lxNjoiAhcsTCXDhLhWFEGWEKYJ9lHGVBuCgTLCQT7OOg3BROvhyhoD3j0vEfzFf1FeBiT5wveJE4hXP9dYy3zNdkGBfNzZoSZhiKEMYOGJVue8Q84sn6vpD5JBxx9lX7COOGMW6Z41QD0aJZSpeobu/3hczXgOFeyiRglGweGHCn9GNBNRLVZZ76+sDKwY0WDyZ/QmGtYHo0Uxw5hqsOdouxgSbEeJHqIbMwik/kQYrlRPEyj9iYcnCqNgT0i6Tgibj4Q+XJAukt5QcoLSKFeHIukjqIb7E7RusFjAzGo2V+cFTZklTZgk0arDzjJ9U06o1+Mmu5517I7Qvso2y+Hy9AG208YGmYFKalDiKXUpkvp2jJiSdoIkYF3ct3O8aVctIIKUltGhTM0ykPuPxBhPXb7IFopdzLTsLl2PSGCVyjZzeFApCh2t8undDU5R71BsKfCBdRgb6fJj/AGfKFCI0OMkpUrsgN4fmYnw3ARMFCkHko/EHyaK50lbJ4W3gzGWHhMaKZwCbK7XZUOVT4ECERgSs+4kdw+EHPHuhcMigCYcERpk/JxSq0HlBcn5NJHvF+Q/OIfUwKXTzMiEQ8S41P9ApF1Ny1hVcIToWhfIiV8eRmUyTsYd7I7RbnhKyWBHifwidPAF7iHzR9k8MvRRBEOCI0H9DkCoUT9m0cMNMAYJYbkV8onmXgrhfkogiOyRdy+HkmwJggcJJDFIhPWQLRZmvZx0aH+iOXp+MLBzRHwSKZUoC4PeIZ7MfofhBCuOzlBsie5x8YDm4xZPuto2Y/wC8Qt3k0e0eqWN4crDsQ6gOv6MDFajdh/zH8YeGNz5n8YrIsD5kkaFJ7x+UNUtIH0f1+6YUtorwJhMoGo7y8K/YULJny9Se4lvQxIhaH94eH4piEty7oXPy8obBBMtLnsqT5xOrDrAckN1+BgFCruD+cL7VTliRuPV4h2UmgzD4RUxygIJGjgE9GAc98PmyJiKKlmtBTN4EExFwUiVMqopAGopXfaLjHY5KwClQdJeh9fKIlNp0VGNoqzMKaKSRTUEHraJUYxJZw/g8STOIgoaaxUHymxcbiz7wMnFg2yk7ZkgnxtCu/A6ryWMniKLZPuj4wXKmpXRKa8h6lop5MyaylezAage4t2ixq3Kl4I4Zj0pLqWkHqPB7xMl6KT9h05DEhgIThwSsdoV2Oo3gbEPNJUiakNcGzaMdKRHg5oSV51qBp7lRa7kQqdBeS6Rh8vu+BiLEzks0wAPqWIPQwmDnhQ7KyerfCGYic68hJG1gPO+1onNlAU3DyUnMgsdRcH8O6HAg2OXpSJ/mJ+skHmjTxrDTglVfJyp8DpFbvsVCoSmyie83hVISlXZLDlcQNN7JAUJY5k5R6RyZxJFEqSzulVBycwsgWyFlncEeEKJ4OrQDLnSVBnYvvDylI6c67bRJRPNWneA5i+rQvtZe/UsYWWuWdUjqWhp0Ji4ZA3L7mDJcwihrzpA8haDsO+/RjE5QkwmwSJBOH6aGrCVXhgkp2hTKG8CGSS0pFmhVTU7iBfYg6+ccMPz84eBE3zhMLA/zT9UjoMBkyOExIBuw76RLPmoNCuwYZUlt2qesePqxClGrk+MSIx04e6uYB9lRA8jHofFzdnD8nHY9OM2gYPCi9RHmc3ETljtLWoHQqJHhaBjNNs9Dpmf43h8S9hy/R6lMxKEDtlKealZW6VEDnjMl/wBsnYEKDfh5x5zJlDdI7xTneGz5wSbjW1Kb1HpE8cW8MOR+j0+Xi0qfKpC92Yt4GEUTuB3fnHm0nHFJcEhtvxgtHHZgYCark/XYuD4RO0revJ6JJn5GUhfbBsQ/fyiDF8TmKXnUQD4O1qaxhcXxucsMZhrfJlR90AtFeiWpVa95Bp1ufCHGC7sUtR9kej4niS5jFbGmg0jpeMZ9Cdiw7gKRgMOwNFEENqA77WgsqJtNmj/+pLenrCexYC5dzWzFqV9MnqXiIS1bg98ZrCYlSS/tgb0WtKugLnXeJcVxM5v2h191LAfwv4RSmuy/wG3yzUImzQlhMWBqHLd8M+bzD9JPifwjMDicwOBMUOpNOTn8YYnFznquYe9Tb3tCUvtA/tGv9hNSCykHoS56OP00NOJmSzVSUvusB4yvz2dotRHJZ9HrA5nKeznUUf8AHyhpX3YnKuyN9gMetFQpB55gfCCsZxEzClS1S0EUzAgE7OXjzIzlfV9fxiRE5qFLdUv6iFLRV2Naz7Hoi+MOz4hPZcCqR4EKrEC+NJdziGPIE/dePPlTiNafrvhyJwsb9X9bHvh8KQczZuVfKKUm5XM2ZOUde0X8orJ/ylmkn2bSx0Cj/MGHcIzxnN9JvKHCak6v0P5QKEF4E5yfktDxicX/ALZfcsj0MFSflHiU2nK72X94GKDOnTP4Qw4jRNS+tPR4tqD8E3JeTUf1pxBvMB6oQPMJBh8r5SzdQhT6KSfgRGVViwPeodtfABxEZ4kRZJ7w34xOyD8D3y9mvR8o5o0S12AIPcSSYLkfKpY0I6K/KMCeKHbz/KFONJ1I/XfA9OHoFqS9npsj5aAPmJHUA+heE/rTIN1+CVfg0ea51M7gDmQNNBfwhE4hWgHjEcWn4L5ZnpKPlfJSQ3tD0QPioPFthPlZhVD9oUFvpJUPMBo8g+cKD1FNjaFVjN/WIehBjWtJHsX9ZMP/AI8v+I/9sLHjPz39PHQviR9lfJfogdZLg5hckAgdWq8SCQSkk5R1JDu9QHDB9yIgM6YkBylVN8oAuzBm3iJa6h0gKNqqL+d6Wjk57/8AovZXgbOkqBcKlkcnfnZy994kkykliq9/pXPNm/Rh6MbkSlkhi7F+yohywLEaKpeJFY5JFZaFcvLUUhvqmLjrwRTsMM3ZnAGnZUDfZxV+6JpHDphpQkXCS792YF6agQJPw6FfXTemfN31DnxgJeFCSWmrfQZbmlHzEG4DNFrXjJYn+v8ARKi77F6nhmU1SRzyhL8/ea1YWdw+WA6lK781P4UHl+r0iJuehWlQqD2i5IDs4bw5wRKkWYEOHY3s+h2hb/cx19BPsZJolRPLNU8ylQFIIPDEPcjlmfSztVt374HlzVNRRZrFxratRaOVO3UaVJuCAOh9NIrfLww2r0TTeFkBws0u9R5WiGVh5oUwWSBsVU20hMNPGYkn910uCXso0BSEm4cuBStLifxaQQaFRzZwrKmXVQc9kFQy2LBxyhvUmsPIKEXm6A5ntWbJm5/EZh1vvDFyq1cu10p5X7UPxGMQvLlATuyiEuW0UW6W1YB4r5ctAI97NdhUPQ3s1IIt/gJUHfN1aZfBocJC7WH2QPXMDFbNnlBZAW2pznmC5QnKRruGhZ/GFp0QMwbtEki9reLPq4i6m+1Gdh2WY7lROgdLu4/fYeMEWIzA03DAU5EvGfGPJupAG5Uo+AzPv5Q1PESBRSQHFgQTS9qnmYpwbHFmp+bhb5Q3U5fV4EXhy7EqTzygjxBjMK4ycxLFR3Jbo1LUENPF5hdkpqGJYl9K+JgjHUj5CSi/BopuHYP7RLeH4wMsi2Z21FR5RQqxk0hmHcloUTpjupzWtcvWN1KSMtkS5VMAu8MOI6+MCyeKrSnKAnKQxBUpT+JLRMeLA3QE7Mx/ie9h4Quaf9f2PhXhjziNHLdYaZ53iKZxBJ/4Q7iR8GhE42VTNLVeuVQs9qm7corldW4v9f7Di+x/zjpD5eNIiCRMklJBUQaVNG5t0ej6QpkoLZZgcmx23FInlg8ND45dwoYxOvpCKxg0J8IDOFO6X1D2rsYhK0C6i9TRL00q9IFOHsW1sN+dDR45WPPPvivmTUhqu/Jmq1X74iOLAfXZj+UVviwUGWRxiukIcWrfyEVSMUSWDd8TKUWAUsA1LNW5FDUGwMJ6kUVxsL9sd46K352f0o/jHQb/AKDjLXC40FJIJKTXmAdN3AIpemgh6caErTKOYuXBYkkO4Zrfp2vFbiuC4grX7LtJyuCVVIFTL6jQbc4mwk5kFRT/AGqFGWXckCoKDV3NTWzdY8NqDVrJ3Uw7Dzx7QMU75AzBWYuSGBF81dYPnYFJUFDQigLUCSGOhLkVgU4VJSJhSnPQlTZXLjMSzVJL150g9M0ZRXnUtpz5NfeOacs3H8FxjjJEvB7KNq61qktWlK9esDrDkpCgGTryNFVNSGEGTllN3AzXtoSxOzH9PDFyUiYZui0hJSG1BZtu/wCEKMn5/wCBOKKqTiSEkTgEOoBylqu4JF3BbuGzxHPSnKV0ZCSo5SxooJs+l/DaLbGKlZE1CkscyXuyiQD4NXRhFfiJMoFYCewpKSGNQsX56DkTXWN4zvNNEtL2T8MmmcXlrtdJFwzgA6l83KkOUpJDhKVPZgK/kbRDIlpl51JzJKypQcskNmzNteh/IwVPxCVyxLYBKS6bOFMXIIu5Jfdury5NS/j2FSfci9shNMoSKl2oOdaP+G4gpExwDlChSgUUOxd7EDZufIRULSFrZM3IS9GzDYg7VB84tsFh0gZVKNAagUctelL6aiNJ60oK7yJQTGMzuB2rsDQgghlEvoK0t1iGZJUapklfP368wHPOCEyVPmcWIYb215+kOUSgG5Z/dILtsTT/AHeNI9bJYJeimVYw0/8Aw1p6SiD3dmBpmCILqTM6lJHqIteJTJoCTlUZavqg2BDkn6WvqwilmrY++kMbEsWe9b+vKOzS6hzzgzlo15JBhtknzPrE8vhayWKNCap20DUixdMtKCCUlQocjk0csctr+QeI5uOCfemKeos1QWI90MYmXUyfZE8Vd2AzMHMFBLNNgfheGDCzT/w1/wACj8IPn4tCSAuYqrAOTsS9DajcnG9KyfxD2hMvDoUuY53bKBVVVesNdQ/QLR+hy8OsByFDrTyMLLwpUnMjKsOxY2NKF+oir4kZ5VkXLMp6hJo45E3FdIs+E5gVTDsA2X3qM+75g7WvBPqZJWqNFpESwwJJSGvWIjPQxeYnu/W0ScRQCrKkJYoIqQ6HYC1Xok26RnMRKUglKhUN+hyIil1DkC00XycdKD5u0A47INHsqprVqRDieKSySpIbXKxvqHFt++KWSCSzs9D6QThsKROQkjMMw5AiE9RrNl7F2CDxYB+zpu1ejU2iQYwKldpgSpqCuVhrcVi7HBUmbMJRRr3csoKNWZ3FjFbh/k8cwdaTlIJTUEpe7sQ/LzjFdUpd2U9KvBJgMIcqpgXmNQQEkAAuXKhRLAgtpm1asCVHIlJllykqKmO7htmr4+Gw4ScpAQQEgD3FN1bTuiw+UGGStCSkp9oPeBHvlRq5dqds83jhfWVOmu5otK0YMTUgVCWcFxRW5D2a9+cRpxoCQQhIJYOz68738odxDBpAPaIyltw5NQdmFXetdojlYEKSP7RxyAJp39PCO+LTV2YyVYZ0jGhy52ajMz7Wi4ExOcop7MMXOlA+rm8U8zhSE1VnAe5GUP4QSMClFVSyRvnJ9DBN35Eq9Fzkw/8A6fn+MJFTkk/4KfEx0YVL+z/Rpcf6l7wviiCeyutmHT0NLfiycSxCMOsn3kzF5zl7OVVyDuau435RRYf2YdSUTUqIIcihPfUGqSGaEPFUy3Sc+ZySopSC5cEjm71rQxitBbrRVyQbjuOKQCfZ0WCQ/wBKqkuGPZ593WJOCKVNSvMk+zLgOXNhffrFZP4lKWkoBXlT2nJFa1Z0uCc1hsaQfgvlFJlpCe01fevUEMWFOrW8rlp1CoxyCeclPxniU1KlyiskOK2dra0/KB8Fhp05KyFkZUlQBJ7Qq4TpoetoI4viMNNWpYMwKVUsxDvsa25690dgOJSpQAHtCxJq1HcNvUM7HTSNkntwsi8lKlRNHvFtipIl+yWmYpiK6kFybU7NB1rASvYvT2nQkVHUCh7omlY6WkECSCCGOZRJu9w0aOxFjjMWmclCUqCFe6lKSctVZWIYZXYF9urQYrhaUJmKQtRJlkjNcZQ5QWtmo3NLgmKVXEU0JkoJ3qDs9CPOLj+tYMvIZaEhIoEipJLmpD3rtGM1NUorA6TK3hWNYKQpDFQIzuQoVezF6jugsT8S6VqUQggkKAYEJPvMxB7nakCI4hKIPYyqNSQNWFQRaum5iwl/KYoR7ME0LhQVuGIqGa8OafiP/ZJokoUUAezuL0sQCw0qGp6QyTiQpxmSVF3A+Hx6xXcN+UykmjBLuxAYltCR18o5fFJSJ+cJH9oBnSD7oAJNOTF/yjj4p201+DSTjSot1zEpTmWwDVKiWDgAts9BSKPHyZE4hr1CloIFiGUaMdn/ACaTinEkTJa8gJAL9ogB3o42F2O0SfP85lApFVAuC7pbtA/ZDDwi9OMoq/JnL6K0BclClJL+zGVfZZq9g0JoXZzYtEGE4ksOVkl2JBG+ZT+gpuY1OM4cgynlrSiYshS5ZX9FIDMVVBdIufo+OZVglEu6V5RYKDqCmcetKecbaerGadjenizQfMkzpQCkuwKku4rlrUdfKKLg+GAqFpYnQuWe4pSzVah5xqPk2omSARWlPOo0qHjIZUrmrRmKXWpKFFRCUhzlQ7UoACSNLG4y0ZNucPATjhMu+NgFLFYK0gEAhyHBcCj1GlDfqQf6UQCO0DRrFJ1oM2rtTlFDjZJdOaZmcAPmzMB0JISNAa8qQXLkZyQVOUMACS7MK9rTwY6VputOMY5YKy5kLTMIWlTLA7YNh/5OG7+kN43wsTGmJD0qwJJANFUfe8Uk9auyQbBqBiw3a9XPcY1mCmH2BUPog9nfsu2YtV9evQxNvTakvwOMLZk5mHAsmzkuC1L0bMGcXEWXDcQHAITfs0qTsdxEOE/tFgrCc50LVA1YC4dm5coXAylInlKQ+Vg5erWbmXFNO6NtSVppkx7mtIBzDKysoJ72B6/lFYuYlE4poSEAqzPbU9LUgqTPL0AHZGrMcyUsRqfzhcQn+zmFAdZFBZzSgO8ebH+LpnW1awR8JxSUpS/1XPLcEhvH9F2I4mZi8iE5iwJc2G72AqPXaMZNxeXsKd0liDuKV5uIRHFCBR60LE8rbHnHV8VW2c61GajEy0CaQrKpi4JAOoNHcuH31hmNWlSWSoJUWAok177fgOkZafxFRIqfGv6MMlzlAcnrf4UuBzjSOg1TspzTVUWuMw7KIKrAEED3gpjWtCHO9ol4urKEqS+QpFi7EU8zAODWXDnaj1u7frlFlKlJmImJIIetHcgKJcAvWu1iI0lirMWUn9I8jHRD8zPL+IR0aYKPRZHAZqg3Z65hsed6+cCcc+R8+Zly5emZxtvTW142QypNj+rDxF4UzrsSHpUP+EeHHqdRO0dDdqmebf1BxLAgorcZmavMbQv9QcTX3Kfb5V83j0j2uyg9jT9Vcw8LcOo+Bammta+sX87V+idq9HmCPkLiTYJu14er5A4oNQOdGJ1b8I9KmF7K23r3vDBNUCQ9HFgSzGK+dqP0DgvR5qn5B4mnZLfuK/CIh8jZ75WU9T7hFr3aPVFYs7E0sQoUL8jrTw3hZWKYGhs1R9Z/svcQ/navoNkTyhHyQnF+ytxWss6d/KHy/kbOJyjM929mr1j1MTUnqAC5D7EesRpWSaKLj7NgAXsrvh/Pn6FsR5Uv5KzgSMsxx/6R1/XjEJ+Tc6rJV/AofCPYEYggGoOoJTVj3VERKmpahSGalbD8nhrr5eYhsR5Pifk1PlkOCXsQFHUirClvSLf5O8OUiYozElSgHUansjTm/wAI9CVNBdlVYpd2oC+96gxwngAnMHKSnQhqbNq3hCl10pRqhbEeX8S4MuZMJQlgSGDm5Bv2TUlKtfWAxw2YGqKhw7l6jcbkR63LxpBBJcUsSb21oHI8Yk+fJATU5SHY1djluavfwil10ljaPYjyFfD1qPvVJtmCXFXuW894sOGcEUkBZLh7JdT/AMIrHpBxckntJ/lDv2nuI5XEAlihSwKbnweCXWyapREor2Zrh2MlpvMDqUPoq90AuT2aaeEZvimG9rNWtByFa3HZWzNYOn3qcrMGj0JHEkBbsvU+61AKgt6RNjscJakJIWcxcAMbKKau7VYxnDVcJWovP/vRTqSyzy+ZwcElQWolh7ssqe1QXYO3P1ZmDkzkktLX9EuUH6FgOyzvam1g8emzcWguzjtZLABgQkFms6mgRXEQzALAfRgeYOw7Q8RGy6qTWYkNRXkwuPwa1pRklTCsCpyq7Ts5U6Q1vF93gyTLbDsQpOZLGhOrdl7A3742EviClEZCpwHagoGvTVwPCFRjysFJKrHUUfS3f4xL1pNJV+xppMxZ4P2ey7Zat7981Po1LdK20gOAnJmOlBSKV9oNqVKuelK6xs5XFqCqmHJNOmwqPOHf0uxfOoUtkSbsz+EVz6i8WJuDeCk4bh1KcmWQoJ5ElSZmcCj6EsN4djJU3J2UdtnCaMaFs2/66RYYmeGpSgL5Ulq8zt8IHnzkqDKKqUdkehB3PnE227DkpUYidwLEklSpZDl60FetI5HAJpcFs1wHvvXSNt86DEZQSQx7CQ/drYQkmeapCUFywHsw/wBEevqI6OeVdjO/sxCuBT2co/mT+MSDhs8JI9kGP2k+VY3slOdOfLLdJykFCScoTmJ6ZSPAwPLQ6iPZyw4Uw9mmjFqtcZoa6h+UDRjsLjvZHKqSlnc7uA3dfzpBGJxAmEKlDK1CFHQMwHIV2rF66apMhDh0nso3Ja1ax05aEn9kKge8AQGqGDMHpaHvV3X7C1RT9/8AKn/7I6LH2kv/APGlfwp/7IWHufr/AAK4m1mIetBTlTr47QqkMpsu3gQHsRv4Q9ZJDsAWAFtj6b/hD0EKWajxFQGDHmwJjw02deO4OtbFiKMT7pdgLt0eCJDG9O0gWVqSD55TyiGVJOdqPlFHP0q7ijk32g/CoAL5nomjsHde+9PDugeATs7DJDJJILubfVKSW7uesRlGXOL3TfoNRuYLwqeyhy4Y9zzBtplQfGBMUSA5GxLWvnPmQfGIUs0XihiUiiWcEEk9UpNNSXL/AKaFUh0tR3zcnUWZ20rDwMq3qwHJyyFgC+hSkwsmcyakj6zsaZy3rFWCExCLAAMA5p9Y9gWo6csMwqDmKfomlCLOA/RlHyh+NUwNfdEsd/sgPUGG4BZKVn7LBqMkqSB03h3ixVkfOkdgn7KdWf3Se6pHhEMnDUNAzkO+jgDXr5QTiUkgaskJOnaQED7yR4RDMWwPZ+k9muXB6/hC3DZ02WXN8wUCevQ9RTlq8Ey8EzvX9oQdPdKQLv8ASMcFZSLsoZBY8hreLGZNBCGCmKVANyTfZyUkwnOhpMqhh/7JZNyA1WYFaOdR2oQ4c+zSRc1DE6ZiRfZQ8IMygpUl7uBrR0s3TL5wuHWlSUCjgrcOKUB/LviXMEVSiCpW6UktuGAPqKwsxDMRYlxyrz2iTDoAmNR3PmVje9fWJJU9JCUhqJA7iD56RTl6E2NkyT2XoedwQef7v60MxOEqhRY5Tctqp6ba6wNhljKASaAl3B7JUQ/d2vHkIMWsZNff0OmUrPmT4RLdMaeAXD4diMwFyWbm48gYjGFSQsUJyhwUi+RBJNGfMPGCUTARQmg9B8fhEU9WVJrQgVbTscu7vgU32EMlJSASwokB6XBQdt0kwClklykX+y4IDPSuu0F4QOhqag+F9NvKK2asvVg5cNbS/eqLjltEt4JBh5f1BXp4jkKQqcIhiW01CdDperiO9rS7kMw7idDXbrE6plCx69q7kqPnFNtEoikYYJem1MqbVGkRr4ekuSOdhzrQ1gxHuUYkV3+lXqGJ8RAyb0Ub2BbS+w/IQW/YMarhYBoNL0uWtXrEg4UMpUAAVEJseR+tzAiQtWptemrHzr4RJLU6UlxQgnmQlNetIW+XsMeSQ4RIXMGVLEKAAG4q7K2DU3EBzsIhKh7o8q+1ff7fptBiT2jW76Bta2+P4RAqW6hUUrvqw9D5QKbvuUCjBygo0T7zmorTMbKHRohnSHYpA10epfXN0ru8PXKu5q7irs7jctYUiCdLyj3rO3g4rdvy7tE37IaF9nM2X4H/ALo6E7P+JL8DHRe/8k4JMGhL7tmN+TCnjzg2RLSAqnvehKfg7RVSJxc1q553t118IOkz3udDc30Yc3jOaYks0FpEtyRQ0F75Sl+8OfCFwiwCSHDv/KVq8BQd8ComMB2gKq81B3c8g5MRyJ/bFRXOW8aPrflEbXTL3U0aCWwVUNQU7k/Enxir4hKdIalTTkaDr7sLMx3bJ0LVfQCo51bzivTiXbtMm1RyT4fnEaem07ByRYLllk1+kt2pcBI6FjDpM0M1asourUl+8wLNxQZy1wNnAKifF4eie6U0DkaNRkqS7dxinF1kFLJLxMkqQKsoqKm07KQ/dlV4xHhEslbAgkP/ADFRfdmNNoH4hPIAqQQL3AqHN+flEGExZer3cb3ppS5i1B7BSm7ssMwXLUSWqtm5rcn8DtDD1JGzkaFvj4iB5GKGStO0obaMwpWqVV5QkqcLmzeTV9TzpBtqwbbYdImNl7RIIUR1Ccwrs6fSLWVM7CAVNVSe85lV71eQjNJm5VJLHskGtWOYpLaN2vWLMLpXQ1b7IR4Bx4B4z1IWaRngJz1I1YGv/MA/OBcBP7Sg1BlqzOVFPgO0Qe7lDZ6yFF3PYSPMad8D8PWTLlku6ik25kg+BbvgUf4hdMKEwGaS24rqxdn7x4coiTJTnKmoGIFqBbBVGYlzHYeaM12Fe4kv+P6pBCNXB79/yLeEHYloBnFlkAB8rkPQFzfqVecFkOFirKmAi9lIUkM3MV7zEM1HaUqwJI/hdXoB5RLIIyg7LBbqNthbqTFNhG6FlS2LWDfC3OxD9YSdi/eQa/iCj8/CJip2Lu3do7nvMQYmSnIpZdlPUHVNH12NP0ZVN5JTaBkYlqgghjQcvd8XTAeLxnvOLBxTz51EFYCWCBQFgOW1BtX4xHjsCFJerkBNLkJmDyqY1jtUskttleqaQHSQ590blwAznYiB08TID13pV6gMPXoIIxmEACSNFSx3BSQ1OSXfmIXD8IILuwBCWI3WKW3Pl1joThWTP+QzEY9QA5qCQdaijQKccrKssHTlpYl1JZgeRMHrwqVSwo8iLu+hrU1SqnOBpWGMuVMKSUlSuhKc3uk/VIBDaiKjsB2Cp4sqte48q/rpEqOKqYJFyXvbs1+MBzsA6ixABExTCwShJ5u7t3EwTI4SQl7n2ZFw+Y2I7sv8RjSUdKhKUgs8TUZpBBDkEcwWA828DE4x5Mx3o4dvtBab8lhu6BcFglZ0lbe4UF3LkTlEKFR3a0G0Go4eSgkKSe1QB6AzUqat2dRvYnaMZKBrFuirx/ECNamr67b7gwDM4nMI1a9BQVsfDzhOO4FZnAIpZN91G/8AEID4hgcqk+zLgjNWjOtTAn91v946tOGnSMpt2yT+lFfX/lMdEvzTD/4A/wDe/wDKOjStP0KpDTxp2sDmrXRLbdGiQcaSTelKeBNdC0ZuVOdIBPu1OhN97sw8ofMQSEhLV7IapJKQ1L1SH6kxfx4Bbo00jiGbKoEsSQK+7mCWBtcDyi0XMAUHIZSkgEbGYE7/AGvI7GMrgJS2oQXCZorRkrKXO3ZUS2w5GLVGIqEl3zobl2UE9D2T3mMNTSV4ErLPG45iS+gZ9naleR/RipHFqEEmxP8AMmnmLbwNxuYCCQKN3Cr/APVSK+TNzEBrlNrV15X5eUPT0I7bY28mll44lRTs1O8KJ/hKu9osEYp2D0AIBroSGoNQqMfKm3U/1W5janQxa4TiGRQSpQ9wHm5QFgH6xLxGpoYwVGSLji+IZA1dHU+8rmLhKfGA1zShCS/vAMP3u0kvr2Uv0hJyTNVKSKAqKTUdnKQXfoTV7mA+MFWQLFGW+Vi5AlpANdk5qNqNXiNOHZMcnkN+csQ3uhSjexzM3K/xjuH4wnwJ6lyCBelU+MBJQsIzjJlykuFAu4CtNnGr1eC8PKMsIlvUZhu+XJW1amvW27cEkxbrLSesuEsXJFCdwkGm7BQgo43OtaQWJPa2JUgsDrX4a3ivxcz2c1avpIKQBcuoG3/KP5usQ8MnlM0GmYLAarLyzcgufqlnFHG0Ycdxs0i6wXvEJrgFi6kn7wUPJm6QuCWnJqwZujpI1sS1IBVPCglH2CkciMr3u7ja0T4ZYoADmNGIsoAkd9u+MNtRo08kmGmMvezH7IGrDb9awXnZuqX3DguW6gxnMViicScvuDL0YuKsNSDXnGjJIBLgNmHTtKPeat3GDUhtpvyTb7AZnpBfS7XbMGHeKkcm5CCMLiQSO6pFgz/iO4RVcSTlWHdQAJsQ4IGVI2ZCQTs55xW/PznSk0cab9p6bEV/GLWjuWBcjWGayXOzpDfSpv8AVcEafSh2Jmf2dCNQOYIo/gIqZOMdBLgPnYkG7JCdL5vSEM8hAOhU/RAAUaa1AHeYyWk0ynJVgssMp0gfS1PWviCQIknLBICWa3JiHPWo9IoVcWArQlgHAv00d28IVPFmcrHSl3onvsOUVwyuyNyRZYyQTlCdrHc2r3gj96HTT17t3NfH1G0CI4qiatIfXbRx4i9aR0/EgpbNlI8NHcbs5EPbJUmPcqC1AhCU1o4Y1qSTbW5r1iHEpTlcbBIBp9ICvcTfeGSMUAoNcFNTaxPhy5x0xZAZwbPmNWCbta6U9fUSaYfZNgMOhz2UslLC9iEeQyw6ckIzBnLEiwIypAGjO439Kw8PxDKoyhlLC47SbHvLf7wuMmJStQcEpCh3l6vr+MJ3uonBH7MABJawubBOvisc3NIesBqG5BIBFBlCfUGIjNz5MvvZWZqmgNR1IF7DlWeSsA0LKJvcFgSe6or15w3Y/oAn4dBmuSahVCpmcCzXpqau7UvBi8AQpBcEhy5Yg3I0NBbu5RZmUk1Ic0YWJc7C5ABLc+YeKYwUWFQSC2xALgv9ohuojWOo0Qyi/or7R/gEdFp7aV+h+UdF8sgv8GIxHDVIK0uDkCnLUdOYuDq+Xq1YDSKFRc9lLNeqUgW1Y/po1OA/Zzf8tX+gqKiZ+xR0P3ZUejDVbwyZKjsKCrIQBmTLXQagAkgA0AIUe/pC4jG5BmIqCDzNVGouD2h3E7QV8nf2iP3Jf3Yz+L/4n+Yr0hpXKhdi5w04rlzAVVUlIIBv7hIGlUZQdiYjw2EPtU/VzZXchintAkbBIFLuPGfhPunqn/STDeOe8f3FfdibqTSGMxikZEoRcJSU6VAchTAfWBpqdjSWSsmalTAumWey2VQCPYJA2VmSKGrgxPxf+8p/dmfdTEXA/dR+8n/WVCv+Fi8l3gcQGUpnylQtTtpUVNcVCUeOlWZjhmQoISagJYMbhIzJezknzZoD4D/dpfQ+kyJ8DfvHoI5JLbJv0brtQ4DKpmGUuAH7LhDk7ihY9Bq0Solf28pzTMoDofZh+1tlS/IK0tIr6H61huNujov7kG6/2RRJigQqoUMxQ7mpCXWX1sRs2UREAM5Zs1ClLMSGudvdGnLQRccZ/uU/qfVcVU/35nRX3FRMXcbG8SHTlJBSGCpgQMpeiVFJYXq7EAVqEu9hNhMe6SpIbtBwOZUcw0rlctS28UuP/aK/fkfflxYy/eX1P3FQ5QVEuTskTKTmzh8xDDTdn+yMxIG7Rey8UAC4uAR46nkw8RrFNJ+B+9BifcHT/qlxz6ivuODyLj0BShyYG79oLCfgG6axUqQgkqSe0AOYYUq1mcjX4Rc4v9ovpJ+/MjP/APEV+8fuqjTSX8SZFsiUMhykntG5qpQyKbxQA9IKypMkOwKWDOA5ypCrmrgebPQsHh/2Sv8AMHoqIsZc/v8A/wAUuJeWOPcr0SFKV9UAgByK0BAbnl6Cu5iTESEmYdXKSBegJArpQBxU9KQziPuD/wDYT6iG4n3pn75+Eb23kGibCSshlqSOyGd6EnMCSaOdOjDQwQjGpqF0UQlmZqt43ev1oiwnwP3kQBxT6H70r/UgS3yyTdRRYyZgYLzCqlDqWSe6hR4mAV41WcqJJqWF6MaGtjyP0uUdL/uqO/7qYGwNj0/6BFRisscvRa/0oGUtiygKUcEdlmFRXxrFRiOOn2qj9EtZtAddHr+jDZ/u/wDMPUxQ4f8AZHqI209CGSNzovV8YWhSF1olQ6OFVPOLHhXESQgfSQR2jatlNoLOftC8U/HvcR+6r/TVCYf3B/kp+4IHCLj2Fbs0WM4iqWLMBkPckVLaUL8mgSV8oh7H2hFSrKz3DEVrZ6QPxT3cT+6r764qeGf3Wd/mj4REdKLjbXlFpZLT+tKeX8v4R0YiOjo+NphR/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AT"/>
          </a:p>
        </p:txBody>
      </p:sp>
      <p:pic>
        <p:nvPicPr>
          <p:cNvPr id="3" name="Grafik 2">
            <a:extLst>
              <a:ext uri="{FF2B5EF4-FFF2-40B4-BE49-F238E27FC236}">
                <a16:creationId xmlns:a16="http://schemas.microsoft.com/office/drawing/2014/main" id="{F9C3F1C2-935F-4A95-BB04-61916C2709C0}"/>
              </a:ext>
            </a:extLst>
          </p:cNvPr>
          <p:cNvPicPr>
            <a:picLocks noChangeAspect="1"/>
          </p:cNvPicPr>
          <p:nvPr/>
        </p:nvPicPr>
        <p:blipFill>
          <a:blip r:embed="rId2"/>
          <a:stretch>
            <a:fillRect/>
          </a:stretch>
        </p:blipFill>
        <p:spPr>
          <a:xfrm>
            <a:off x="0" y="123649"/>
            <a:ext cx="9144000" cy="6610702"/>
          </a:xfrm>
          <a:prstGeom prst="rect">
            <a:avLst/>
          </a:prstGeom>
        </p:spPr>
      </p:pic>
      <p:sp>
        <p:nvSpPr>
          <p:cNvPr id="4" name="Textfeld 3">
            <a:extLst>
              <a:ext uri="{FF2B5EF4-FFF2-40B4-BE49-F238E27FC236}">
                <a16:creationId xmlns:a16="http://schemas.microsoft.com/office/drawing/2014/main" id="{A91A20D3-C6C8-425C-B64A-B8F002E98D28}"/>
              </a:ext>
            </a:extLst>
          </p:cNvPr>
          <p:cNvSpPr txBox="1"/>
          <p:nvPr/>
        </p:nvSpPr>
        <p:spPr>
          <a:xfrm>
            <a:off x="3779912" y="4941168"/>
            <a:ext cx="1368152" cy="276999"/>
          </a:xfrm>
          <a:prstGeom prst="rect">
            <a:avLst/>
          </a:prstGeom>
          <a:noFill/>
        </p:spPr>
        <p:txBody>
          <a:bodyPr wrap="square" rtlCol="0">
            <a:spAutoFit/>
          </a:bodyPr>
          <a:lstStyle/>
          <a:p>
            <a:r>
              <a:rPr lang="de-DE" sz="1200" dirty="0"/>
              <a:t>Ural</a:t>
            </a:r>
            <a:endParaRPr lang="de-AT" sz="1200" dirty="0"/>
          </a:p>
        </p:txBody>
      </p:sp>
      <p:sp>
        <p:nvSpPr>
          <p:cNvPr id="5" name="Textfeld 4">
            <a:extLst>
              <a:ext uri="{FF2B5EF4-FFF2-40B4-BE49-F238E27FC236}">
                <a16:creationId xmlns:a16="http://schemas.microsoft.com/office/drawing/2014/main" id="{C3D8A6DF-EA31-42CD-8E0F-F28A22E8224E}"/>
              </a:ext>
            </a:extLst>
          </p:cNvPr>
          <p:cNvSpPr txBox="1"/>
          <p:nvPr/>
        </p:nvSpPr>
        <p:spPr>
          <a:xfrm rot="17738611">
            <a:off x="4332143" y="2638649"/>
            <a:ext cx="2448272" cy="369332"/>
          </a:xfrm>
          <a:prstGeom prst="rect">
            <a:avLst/>
          </a:prstGeom>
          <a:noFill/>
        </p:spPr>
        <p:txBody>
          <a:bodyPr wrap="square" rtlCol="0">
            <a:spAutoFit/>
          </a:bodyPr>
          <a:lstStyle/>
          <a:p>
            <a:r>
              <a:rPr lang="de-DE" dirty="0"/>
              <a:t>Ural - Gebirge</a:t>
            </a:r>
            <a:endParaRPr lang="de-AT" dirty="0"/>
          </a:p>
        </p:txBody>
      </p:sp>
      <p:pic>
        <p:nvPicPr>
          <p:cNvPr id="6" name="Grafik 5">
            <a:extLst>
              <a:ext uri="{FF2B5EF4-FFF2-40B4-BE49-F238E27FC236}">
                <a16:creationId xmlns:a16="http://schemas.microsoft.com/office/drawing/2014/main" id="{20E4A387-A462-463E-AA1F-E6784BFB4644}"/>
              </a:ext>
            </a:extLst>
          </p:cNvPr>
          <p:cNvPicPr>
            <a:picLocks noChangeAspect="1"/>
          </p:cNvPicPr>
          <p:nvPr/>
        </p:nvPicPr>
        <p:blipFill>
          <a:blip r:embed="rId3"/>
          <a:stretch>
            <a:fillRect/>
          </a:stretch>
        </p:blipFill>
        <p:spPr>
          <a:xfrm>
            <a:off x="2411760" y="1196752"/>
            <a:ext cx="5434220" cy="5112568"/>
          </a:xfrm>
          <a:prstGeom prst="rect">
            <a:avLst/>
          </a:prstGeom>
        </p:spPr>
      </p:pic>
    </p:spTree>
    <p:extLst>
      <p:ext uri="{BB962C8B-B14F-4D97-AF65-F5344CB8AC3E}">
        <p14:creationId xmlns:p14="http://schemas.microsoft.com/office/powerpoint/2010/main" val="227899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B64A93-AEEA-478E-9430-F3E7669FBCB8}"/>
              </a:ext>
            </a:extLst>
          </p:cNvPr>
          <p:cNvPicPr>
            <a:picLocks noChangeAspect="1"/>
          </p:cNvPicPr>
          <p:nvPr/>
        </p:nvPicPr>
        <p:blipFill>
          <a:blip r:embed="rId2"/>
          <a:stretch>
            <a:fillRect/>
          </a:stretch>
        </p:blipFill>
        <p:spPr>
          <a:xfrm>
            <a:off x="655204" y="764704"/>
            <a:ext cx="6948264" cy="2010867"/>
          </a:xfrm>
          <a:prstGeom prst="rect">
            <a:avLst/>
          </a:prstGeom>
        </p:spPr>
      </p:pic>
      <p:sp>
        <p:nvSpPr>
          <p:cNvPr id="4" name="Titel 3">
            <a:extLst>
              <a:ext uri="{FF2B5EF4-FFF2-40B4-BE49-F238E27FC236}">
                <a16:creationId xmlns:a16="http://schemas.microsoft.com/office/drawing/2014/main" id="{C560096C-BC38-41EC-BA02-1712892EFB68}"/>
              </a:ext>
            </a:extLst>
          </p:cNvPr>
          <p:cNvSpPr>
            <a:spLocks noGrp="1"/>
          </p:cNvSpPr>
          <p:nvPr>
            <p:ph type="title"/>
          </p:nvPr>
        </p:nvSpPr>
        <p:spPr>
          <a:xfrm>
            <a:off x="395536" y="188640"/>
            <a:ext cx="7467600" cy="508918"/>
          </a:xfrm>
        </p:spPr>
        <p:txBody>
          <a:bodyPr>
            <a:normAutofit fontScale="90000"/>
          </a:bodyPr>
          <a:lstStyle/>
          <a:p>
            <a:r>
              <a:rPr lang="de-DE" dirty="0"/>
              <a:t>Die geografischen Grenzen Europas</a:t>
            </a:r>
            <a:endParaRPr lang="de-AT" dirty="0"/>
          </a:p>
        </p:txBody>
      </p:sp>
      <p:pic>
        <p:nvPicPr>
          <p:cNvPr id="7" name="Grafik 6">
            <a:extLst>
              <a:ext uri="{FF2B5EF4-FFF2-40B4-BE49-F238E27FC236}">
                <a16:creationId xmlns:a16="http://schemas.microsoft.com/office/drawing/2014/main" id="{0233C640-0C42-49AC-A7DA-CBB301C8AAA5}"/>
              </a:ext>
            </a:extLst>
          </p:cNvPr>
          <p:cNvPicPr>
            <a:picLocks noChangeAspect="1"/>
          </p:cNvPicPr>
          <p:nvPr/>
        </p:nvPicPr>
        <p:blipFill>
          <a:blip r:embed="rId3"/>
          <a:stretch>
            <a:fillRect/>
          </a:stretch>
        </p:blipFill>
        <p:spPr>
          <a:xfrm>
            <a:off x="1259632" y="2775571"/>
            <a:ext cx="5940152" cy="4184873"/>
          </a:xfrm>
          <a:prstGeom prst="rect">
            <a:avLst/>
          </a:prstGeom>
        </p:spPr>
      </p:pic>
    </p:spTree>
    <p:extLst>
      <p:ext uri="{BB962C8B-B14F-4D97-AF65-F5344CB8AC3E}">
        <p14:creationId xmlns:p14="http://schemas.microsoft.com/office/powerpoint/2010/main" val="177583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b="1" dirty="0"/>
              <a:t>Andere Gliederungskonzepte </a:t>
            </a:r>
            <a:br>
              <a:rPr lang="de-AT" b="1" dirty="0"/>
            </a:br>
            <a:r>
              <a:rPr lang="de-AT" b="1" dirty="0"/>
              <a:t>(ausgewählte Beispiele)</a:t>
            </a:r>
          </a:p>
        </p:txBody>
      </p:sp>
      <p:sp>
        <p:nvSpPr>
          <p:cNvPr id="3" name="Inhaltsplatzhalter 2"/>
          <p:cNvSpPr>
            <a:spLocks noGrp="1"/>
          </p:cNvSpPr>
          <p:nvPr>
            <p:ph sz="quarter" idx="1"/>
          </p:nvPr>
        </p:nvSpPr>
        <p:spPr/>
        <p:txBody>
          <a:bodyPr>
            <a:normAutofit fontScale="70000" lnSpcReduction="20000"/>
          </a:bodyPr>
          <a:lstStyle/>
          <a:p>
            <a:pPr>
              <a:lnSpc>
                <a:spcPct val="150000"/>
              </a:lnSpc>
            </a:pPr>
            <a:r>
              <a:rPr lang="de-AT" sz="2800" dirty="0"/>
              <a:t>Europarat – schließt nicht nur Russland, sondern auch die Türkei, Georgien, Armenien und Aserbaidschan ein</a:t>
            </a:r>
          </a:p>
          <a:p>
            <a:pPr>
              <a:lnSpc>
                <a:spcPct val="150000"/>
              </a:lnSpc>
            </a:pPr>
            <a:r>
              <a:rPr lang="de-AT" sz="2800" dirty="0"/>
              <a:t>UEFA – umfasst derzeit 55 nationale Fußballverbände, u.a. Russland, Kasachstan, Georgien, Armenien, Türkei, Israel</a:t>
            </a:r>
          </a:p>
          <a:p>
            <a:pPr>
              <a:lnSpc>
                <a:spcPct val="150000"/>
              </a:lnSpc>
            </a:pPr>
            <a:r>
              <a:rPr lang="de-AT" sz="2800" dirty="0"/>
              <a:t>EFTA (European Free Trade </a:t>
            </a:r>
            <a:r>
              <a:rPr lang="de-AT" sz="2800" dirty="0" err="1"/>
              <a:t>Association</a:t>
            </a:r>
            <a:r>
              <a:rPr lang="de-AT" sz="2800" dirty="0"/>
              <a:t>) – Norwegen, Island, Schweiz, Liechtenstein</a:t>
            </a:r>
          </a:p>
          <a:p>
            <a:pPr>
              <a:lnSpc>
                <a:spcPct val="150000"/>
              </a:lnSpc>
            </a:pPr>
            <a:r>
              <a:rPr lang="de-AT" sz="2800" dirty="0"/>
              <a:t>OSZE (Organisation für Sicherheit und Zusammenarbeit in Europa) – alle Staaten Europas (außer Kosovo), Kanada, die USA, alle Nachfolgestaaten der Sowjetunion (auch jene in Zentralasien), Türkei, Mongolei</a:t>
            </a:r>
          </a:p>
          <a:p>
            <a:pPr marL="0" indent="0">
              <a:lnSpc>
                <a:spcPct val="150000"/>
              </a:lnSpc>
              <a:buNone/>
            </a:pPr>
            <a:endParaRPr lang="de-AT" sz="2800" dirty="0"/>
          </a:p>
        </p:txBody>
      </p:sp>
    </p:spTree>
    <p:extLst>
      <p:ext uri="{BB962C8B-B14F-4D97-AF65-F5344CB8AC3E}">
        <p14:creationId xmlns:p14="http://schemas.microsoft.com/office/powerpoint/2010/main" val="278995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b="1" dirty="0"/>
              <a:t>Historisch- kulturelle Begründung</a:t>
            </a:r>
          </a:p>
        </p:txBody>
      </p:sp>
      <p:sp>
        <p:nvSpPr>
          <p:cNvPr id="3" name="Inhaltsplatzhalter 2"/>
          <p:cNvSpPr>
            <a:spLocks noGrp="1"/>
          </p:cNvSpPr>
          <p:nvPr>
            <p:ph sz="quarter" idx="1"/>
          </p:nvPr>
        </p:nvSpPr>
        <p:spPr>
          <a:xfrm>
            <a:off x="457200" y="1600200"/>
            <a:ext cx="7467600" cy="4133056"/>
          </a:xfrm>
        </p:spPr>
        <p:txBody>
          <a:bodyPr>
            <a:normAutofit fontScale="47500" lnSpcReduction="20000"/>
          </a:bodyPr>
          <a:lstStyle/>
          <a:p>
            <a:pPr marL="0" indent="0">
              <a:lnSpc>
                <a:spcPct val="150000"/>
              </a:lnSpc>
              <a:buNone/>
            </a:pPr>
            <a:r>
              <a:rPr lang="de-DE" sz="2800" dirty="0"/>
              <a:t>Für eine Zugehörigkeit zu Europa werden häufig drei Merkmale genannt:</a:t>
            </a:r>
          </a:p>
          <a:p>
            <a:pPr>
              <a:lnSpc>
                <a:spcPct val="150000"/>
              </a:lnSpc>
            </a:pPr>
            <a:r>
              <a:rPr lang="de-DE" sz="2800" dirty="0"/>
              <a:t>Europa ist ein christlicher Erdteil.</a:t>
            </a:r>
          </a:p>
          <a:p>
            <a:pPr>
              <a:lnSpc>
                <a:spcPct val="150000"/>
              </a:lnSpc>
            </a:pPr>
            <a:r>
              <a:rPr lang="de-DE" sz="2800" dirty="0"/>
              <a:t>Europa ist jener Erdteil, in dem im 18. Jahrhundert die Aufklärung begann und in dem die Menschenrechte entstanden sind.</a:t>
            </a:r>
          </a:p>
          <a:p>
            <a:pPr>
              <a:lnSpc>
                <a:spcPct val="150000"/>
              </a:lnSpc>
            </a:pPr>
            <a:r>
              <a:rPr lang="de-DE" sz="2800" dirty="0"/>
              <a:t>Europa ist die Geburtsstätte von Marktwirtschaft und Kapitalismus. Nur Europa hat deren Merkmale zur „sozialen Marktwirtschaft“ weiterentwickelt.</a:t>
            </a:r>
          </a:p>
          <a:p>
            <a:pPr marL="0" indent="0">
              <a:lnSpc>
                <a:spcPct val="150000"/>
              </a:lnSpc>
              <a:buNone/>
            </a:pPr>
            <a:endParaRPr lang="de-DE" sz="2800" dirty="0"/>
          </a:p>
          <a:p>
            <a:pPr marL="0" indent="0">
              <a:lnSpc>
                <a:spcPct val="150000"/>
              </a:lnSpc>
              <a:buNone/>
            </a:pPr>
            <a:r>
              <a:rPr lang="de-DE" sz="2800" dirty="0"/>
              <a:t>Argumente dagegen: </a:t>
            </a:r>
            <a:br>
              <a:rPr lang="de-DE" sz="2800" dirty="0"/>
            </a:br>
            <a:r>
              <a:rPr lang="de-DE" sz="2800" dirty="0"/>
              <a:t>… auch der Islam beeinflusst seit vielen Jahrhunderten das Leben der Menschen … auch die Aufklärung konnte die unmenschlichen Verbrechen im Europa des 20. Jahrhunderts nicht verhindern</a:t>
            </a:r>
            <a:br>
              <a:rPr lang="de-DE" sz="2800" dirty="0"/>
            </a:br>
            <a:r>
              <a:rPr lang="de-DE" sz="2800" dirty="0"/>
              <a:t>… die soziale Marktwirtschaft verhindert anscheinend nicht die Spaltung der Bevölkerung in Arme und Reiche</a:t>
            </a:r>
            <a:br>
              <a:rPr lang="de-DE" sz="2800" dirty="0"/>
            </a:br>
            <a:r>
              <a:rPr lang="de-DE" sz="2800" dirty="0"/>
              <a:t>… etc.</a:t>
            </a:r>
            <a:endParaRPr lang="de-AT" sz="2800" dirty="0"/>
          </a:p>
        </p:txBody>
      </p:sp>
    </p:spTree>
    <p:extLst>
      <p:ext uri="{BB962C8B-B14F-4D97-AF65-F5344CB8AC3E}">
        <p14:creationId xmlns:p14="http://schemas.microsoft.com/office/powerpoint/2010/main" val="318588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77B5D67-10D0-4D09-ABE8-C550C9B7B54B}"/>
              </a:ext>
            </a:extLst>
          </p:cNvPr>
          <p:cNvPicPr>
            <a:picLocks noChangeAspect="1"/>
          </p:cNvPicPr>
          <p:nvPr/>
        </p:nvPicPr>
        <p:blipFill>
          <a:blip r:embed="rId2"/>
          <a:stretch>
            <a:fillRect/>
          </a:stretch>
        </p:blipFill>
        <p:spPr>
          <a:xfrm>
            <a:off x="827583" y="15947"/>
            <a:ext cx="6623457" cy="6842053"/>
          </a:xfrm>
          <a:prstGeom prst="rect">
            <a:avLst/>
          </a:prstGeom>
        </p:spPr>
      </p:pic>
    </p:spTree>
    <p:extLst>
      <p:ext uri="{BB962C8B-B14F-4D97-AF65-F5344CB8AC3E}">
        <p14:creationId xmlns:p14="http://schemas.microsoft.com/office/powerpoint/2010/main" val="3508738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reus">
  <a:themeElements>
    <a:clrScheme name="Modul">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Nereus">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Nereus">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0</TotalTime>
  <Words>847</Words>
  <Application>Microsoft Office PowerPoint</Application>
  <PresentationFormat>Bildschirmpräsentation (4:3)</PresentationFormat>
  <Paragraphs>86</Paragraphs>
  <Slides>25</Slides>
  <Notes>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25</vt:i4>
      </vt:variant>
    </vt:vector>
  </HeadingPairs>
  <TitlesOfParts>
    <vt:vector size="32" baseType="lpstr">
      <vt:lpstr>Arial Black</vt:lpstr>
      <vt:lpstr>Calibri</vt:lpstr>
      <vt:lpstr>Century Schoolbook</vt:lpstr>
      <vt:lpstr>Merriweather</vt:lpstr>
      <vt:lpstr>Wingdings</vt:lpstr>
      <vt:lpstr>Wingdings 2</vt:lpstr>
      <vt:lpstr>Nereus</vt:lpstr>
      <vt:lpstr>GRENZEN EUROPAS</vt:lpstr>
      <vt:lpstr>PowerPoint-Präsentation</vt:lpstr>
      <vt:lpstr>PowerPoint-Präsentation</vt:lpstr>
      <vt:lpstr>PowerPoint-Präsentation</vt:lpstr>
      <vt:lpstr>PowerPoint-Präsentation</vt:lpstr>
      <vt:lpstr>Die geografischen Grenzen Europas</vt:lpstr>
      <vt:lpstr>Andere Gliederungskonzepte  (ausgewählte Beispiele)</vt:lpstr>
      <vt:lpstr>Historisch- kulturelle Begründung</vt:lpstr>
      <vt:lpstr>PowerPoint-Präsentation</vt:lpstr>
      <vt:lpstr>Europas Naturraum</vt:lpstr>
      <vt:lpstr>Naturlandschaftstypen Europas</vt:lpstr>
      <vt:lpstr>PowerPoint-Präsentation</vt:lpstr>
      <vt:lpstr>EUROPA - KLIMA</vt:lpstr>
      <vt:lpstr>EUROPA – KLIMAZONEN  </vt:lpstr>
      <vt:lpstr>EUROPA – Klimatische Besonderheiten </vt:lpstr>
      <vt:lpstr>EUROPA – Klimatische Besonderheiten </vt:lpstr>
      <vt:lpstr>Europas Bevölkerung</vt:lpstr>
      <vt:lpstr>Europa – Physische Übersicht</vt:lpstr>
      <vt:lpstr>EUROPA – Erfolgreiche Regionen</vt:lpstr>
      <vt:lpstr>EUROPA – Erfolgreiche Regionen</vt:lpstr>
      <vt:lpstr>EUROPA – Erfolgreiche Regionen</vt:lpstr>
      <vt:lpstr>EUROPA – Bevölkerungsverteilung und Ballungsräume</vt:lpstr>
      <vt:lpstr>EUROPA – Bevölkerungsverteilung und Ballungsräume</vt:lpstr>
      <vt:lpstr>EUROPA – Bevölkerung</vt:lpstr>
      <vt:lpstr>Bevölkerungsstruktur, - Verteilung und –Wandel in Europa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Europas Naturraum</dc:title>
  <dc:creator>Kerstin</dc:creator>
  <cp:lastModifiedBy>Kratochwil Stefan</cp:lastModifiedBy>
  <cp:revision>48</cp:revision>
  <dcterms:created xsi:type="dcterms:W3CDTF">2014-09-13T14:54:09Z</dcterms:created>
  <dcterms:modified xsi:type="dcterms:W3CDTF">2021-09-21T08:08:21Z</dcterms:modified>
</cp:coreProperties>
</file>